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307" r:id="rId2"/>
    <p:sldId id="304" r:id="rId3"/>
    <p:sldId id="309" r:id="rId4"/>
    <p:sldId id="310" r:id="rId5"/>
    <p:sldId id="313" r:id="rId6"/>
    <p:sldId id="311" r:id="rId7"/>
    <p:sldId id="315" r:id="rId8"/>
    <p:sldId id="312" r:id="rId9"/>
    <p:sldId id="316" r:id="rId10"/>
    <p:sldId id="317" r:id="rId11"/>
    <p:sldId id="318" r:id="rId12"/>
    <p:sldId id="314" r:id="rId13"/>
    <p:sldId id="320" r:id="rId14"/>
    <p:sldId id="319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9"/>
    <p:restoredTop sz="96414"/>
  </p:normalViewPr>
  <p:slideViewPr>
    <p:cSldViewPr snapToGrid="0" snapToObjects="1">
      <p:cViewPr>
        <p:scale>
          <a:sx n="149" d="100"/>
          <a:sy n="149" d="100"/>
        </p:scale>
        <p:origin x="1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13690-C840-0844-9D61-1960D20DD273}" type="datetimeFigureOut">
              <a:rPr lang="en-CN" smtClean="0"/>
              <a:t>10/23/2022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57CC8-E4F6-7840-94F1-E8F3C787AF0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440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451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3F8E0-C3D7-D143-B7BC-711873A672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190" y="6687877"/>
            <a:ext cx="1152293" cy="170124"/>
          </a:xfrm>
        </p:spPr>
        <p:txBody>
          <a:bodyPr/>
          <a:lstStyle>
            <a:lvl1pPr>
              <a:defRPr sz="1050"/>
            </a:lvl1pPr>
          </a:lstStyle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2C364-E4CD-F541-AD8C-C8789967D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87876"/>
            <a:ext cx="4114800" cy="170124"/>
          </a:xfrm>
        </p:spPr>
        <p:txBody>
          <a:bodyPr/>
          <a:lstStyle>
            <a:lvl1pPr>
              <a:defRPr sz="1050"/>
            </a:lvl1pPr>
          </a:lstStyle>
          <a:p>
            <a:r>
              <a:rPr lang="en-CN" dirty="0"/>
              <a:t>Mengwei</a:t>
            </a:r>
            <a:r>
              <a:rPr lang="zh-CN" altLang="en-US" dirty="0"/>
              <a:t> </a:t>
            </a:r>
            <a:r>
              <a:rPr lang="en-US" altLang="zh-CN" dirty="0"/>
              <a:t>Xu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BUPT</a:t>
            </a:r>
            <a:r>
              <a:rPr lang="zh-CN" altLang="en-US" dirty="0"/>
              <a:t> </a:t>
            </a:r>
            <a:r>
              <a:rPr lang="en-US" altLang="zh-CN" dirty="0"/>
              <a:t>Fall</a:t>
            </a:r>
            <a:r>
              <a:rPr lang="zh-CN" altLang="en-US" dirty="0"/>
              <a:t> </a:t>
            </a:r>
            <a:r>
              <a:rPr lang="en-US" altLang="zh-CN" dirty="0"/>
              <a:t>2022</a:t>
            </a:r>
            <a:endParaRPr lang="en-C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678C4-A00E-6542-A626-91971B36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9556" y="6682455"/>
            <a:ext cx="626327" cy="170124"/>
          </a:xfrm>
        </p:spPr>
        <p:txBody>
          <a:bodyPr/>
          <a:lstStyle>
            <a:lvl1pPr>
              <a:defRPr sz="1050"/>
            </a:lvl1pPr>
          </a:lstStyle>
          <a:p>
            <a:fld id="{11E1ABFB-8E40-C44E-8BB5-7C0B2301F5DD}" type="slidenum">
              <a:rPr lang="en-CN" smtClean="0"/>
              <a:pPr/>
              <a:t>‹#›</a:t>
            </a:fld>
            <a:endParaRPr lang="en-CN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535B422-4A1F-8043-9861-36FE329F944E}"/>
              </a:ext>
            </a:extLst>
          </p:cNvPr>
          <p:cNvCxnSpPr>
            <a:cxnSpLocks/>
          </p:cNvCxnSpPr>
          <p:nvPr userDrawn="1"/>
        </p:nvCxnSpPr>
        <p:spPr>
          <a:xfrm>
            <a:off x="893956" y="842072"/>
            <a:ext cx="10515600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C92221-38F5-BE4F-8DA1-6B040B700EB6}"/>
              </a:ext>
            </a:extLst>
          </p:cNvPr>
          <p:cNvCxnSpPr>
            <a:cxnSpLocks/>
          </p:cNvCxnSpPr>
          <p:nvPr userDrawn="1"/>
        </p:nvCxnSpPr>
        <p:spPr>
          <a:xfrm>
            <a:off x="893956" y="782599"/>
            <a:ext cx="10515600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eijing University of Posts and Telecommunications - Wikipedia">
            <a:extLst>
              <a:ext uri="{FF2B5EF4-FFF2-40B4-BE49-F238E27FC236}">
                <a16:creationId xmlns:a16="http://schemas.microsoft.com/office/drawing/2014/main" id="{51DEDDFF-287D-AB40-B6D7-8F0D0B6EFF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2039" y="42746"/>
            <a:ext cx="626326" cy="62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F4F0570-B107-9B4A-AD95-A8F2BD7EB5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763" y="1187450"/>
            <a:ext cx="10515600" cy="3992563"/>
          </a:xfrm>
        </p:spPr>
        <p:txBody>
          <a:bodyPr/>
          <a:lstStyle>
            <a:lvl1pPr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  <a:lvl2pPr marL="685800" indent="-228600">
              <a:buFont typeface="System Font Regular"/>
              <a:buChar char="-"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2pPr>
            <a:lvl3pPr marL="1143000" indent="-228600">
              <a:buFont typeface="Wingdings" pitchFamily="2" charset="2"/>
              <a:buChar char="q"/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3pPr>
            <a:lvl4pPr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4pPr>
            <a:lvl5pPr>
              <a:defRPr b="0" i="0">
                <a:latin typeface="Gill Sans Light" panose="020B0302020104020203" pitchFamily="34" charset="-79"/>
                <a:cs typeface="Gill Sans Light" panose="020B0302020104020203" pitchFamily="34" charset="-79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E01DFC5-4E08-684A-BF39-33D965305D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89606" y="267053"/>
            <a:ext cx="6723914" cy="485810"/>
          </a:xfrm>
        </p:spPr>
        <p:txBody>
          <a:bodyPr>
            <a:noAutofit/>
          </a:bodyPr>
          <a:lstStyle>
            <a:lvl1pPr marL="0" indent="0" algn="ctr">
              <a:buNone/>
              <a:defRPr sz="3200" b="1" i="0">
                <a:latin typeface="Gill Sans" panose="020B0502020104020203" pitchFamily="34" charset="-79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5608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E8146E-A837-9348-B8B7-1318F6A1F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7385B-21CC-CA4D-8C6A-79C04A292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E1291-28DD-FC4E-B327-84EF0AEED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43350-BBEF-264F-A114-48A6B96CB247}" type="datetime1">
              <a:rPr lang="en-US" smtClean="0"/>
              <a:t>10/23/2022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E7517-60AE-3C4C-A6C3-28AB80D90F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Mengwei Xu @ BUPT Fall 2022</a:t>
            </a:r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80AA5-1978-0D4F-B012-80AC0300E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1ABFB-8E40-C44E-8BB5-7C0B2301F5DD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31657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51F9E-63EE-9B47-94C5-E861CC9A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12878-2661-CE46-BFAA-748BA18B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Mengwei</a:t>
            </a:r>
            <a:r>
              <a:rPr lang="zh-CN" altLang="en-US"/>
              <a:t> </a:t>
            </a:r>
            <a:r>
              <a:rPr lang="en-US" altLang="zh-CN"/>
              <a:t>Xu</a:t>
            </a:r>
            <a:r>
              <a:rPr lang="zh-CN" altLang="en-US"/>
              <a:t> </a:t>
            </a:r>
            <a:r>
              <a:rPr lang="en-US" altLang="zh-CN"/>
              <a:t>@</a:t>
            </a:r>
            <a:r>
              <a:rPr lang="zh-CN" altLang="en-US"/>
              <a:t> </a:t>
            </a:r>
            <a:r>
              <a:rPr lang="en-US" altLang="zh-CN"/>
              <a:t>BUPT</a:t>
            </a:r>
            <a:r>
              <a:rPr lang="zh-CN" altLang="en-US"/>
              <a:t> </a:t>
            </a:r>
            <a:r>
              <a:rPr lang="en-US" altLang="zh-CN"/>
              <a:t>Fall</a:t>
            </a:r>
            <a:r>
              <a:rPr lang="zh-CN" altLang="en-US"/>
              <a:t> </a:t>
            </a:r>
            <a:r>
              <a:rPr lang="en-US" altLang="zh-CN"/>
              <a:t>2022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70F4-5B77-C14B-9812-5C61C396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ABFB-8E40-C44E-8BB5-7C0B2301F5DD}" type="slidenum">
              <a:rPr lang="en-CN" smtClean="0"/>
              <a:pPr/>
              <a:t>1</a:t>
            </a:fld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8BA60-3424-9443-8E8C-75E0C8673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763" y="1187450"/>
            <a:ext cx="10515600" cy="52802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000" dirty="0"/>
              <a:t>Bos Lab</a:t>
            </a:r>
          </a:p>
          <a:p>
            <a:pPr lvl="1">
              <a:lnSpc>
                <a:spcPct val="100000"/>
              </a:lnSpc>
            </a:pPr>
            <a:r>
              <a:rPr lang="en-US" altLang="zh-CN" sz="2800" dirty="0"/>
              <a:t>User-level</a:t>
            </a:r>
            <a:r>
              <a:rPr lang="zh-CN" altLang="en-US" sz="2800" dirty="0"/>
              <a:t> </a:t>
            </a:r>
            <a:r>
              <a:rPr lang="en-US" altLang="zh-CN" sz="2800" dirty="0"/>
              <a:t>libraries</a:t>
            </a:r>
            <a:r>
              <a:rPr lang="zh-CN" altLang="en-US" sz="2800" dirty="0"/>
              <a:t> </a:t>
            </a:r>
            <a:r>
              <a:rPr lang="en-US" altLang="zh-CN" sz="2800" dirty="0"/>
              <a:t>(no</a:t>
            </a:r>
            <a:r>
              <a:rPr lang="zh-CN" altLang="en-US" sz="2800" dirty="0"/>
              <a:t> </a:t>
            </a:r>
            <a:r>
              <a:rPr lang="en-US" altLang="zh-CN" sz="2800" dirty="0"/>
              <a:t>kernel</a:t>
            </a:r>
            <a:r>
              <a:rPr lang="zh-CN" altLang="en-US" sz="2800" dirty="0"/>
              <a:t> </a:t>
            </a:r>
            <a:r>
              <a:rPr lang="en-US" altLang="zh-CN" sz="2800" dirty="0"/>
              <a:t>support)</a:t>
            </a:r>
            <a:endParaRPr lang="en-US" altLang="zh-CN" sz="2600" dirty="0"/>
          </a:p>
          <a:p>
            <a:pPr lvl="1">
              <a:lnSpc>
                <a:spcPct val="100000"/>
              </a:lnSpc>
            </a:pPr>
            <a:r>
              <a:rPr lang="zh-CN" altLang="en-US" sz="2600" dirty="0"/>
              <a:t>以</a:t>
            </a:r>
            <a:r>
              <a:rPr lang="en-US" altLang="zh-CN" sz="2600" dirty="0"/>
              <a:t>1</a:t>
            </a:r>
            <a:r>
              <a:rPr lang="zh-CN" altLang="en-US" sz="2600" dirty="0"/>
              <a:t>：</a:t>
            </a:r>
            <a:r>
              <a:rPr lang="en-US" altLang="zh-CN" sz="2600" dirty="0"/>
              <a:t>N</a:t>
            </a:r>
            <a:r>
              <a:rPr lang="zh-CN" altLang="en-US" sz="2600" dirty="0"/>
              <a:t>为例</a:t>
            </a:r>
            <a:endParaRPr lang="en-US" altLang="zh-CN" sz="2600" dirty="0"/>
          </a:p>
          <a:p>
            <a:pPr lvl="1">
              <a:lnSpc>
                <a:spcPct val="100000"/>
              </a:lnSpc>
            </a:pPr>
            <a:r>
              <a:rPr lang="zh-CN" altLang="en-US" sz="2600" dirty="0"/>
              <a:t>预备知识</a:t>
            </a:r>
            <a:endParaRPr lang="en-US" altLang="zh-CN" sz="2600" dirty="0"/>
          </a:p>
          <a:p>
            <a:pPr lvl="2">
              <a:lnSpc>
                <a:spcPct val="100000"/>
              </a:lnSpc>
            </a:pPr>
            <a:r>
              <a:rPr lang="en-US" altLang="zh-CN" sz="2200" dirty="0"/>
              <a:t>C/C++</a:t>
            </a:r>
            <a:r>
              <a:rPr lang="zh-CN" altLang="en-US" sz="2200" dirty="0"/>
              <a:t>基本语法（</a:t>
            </a:r>
            <a:r>
              <a:rPr lang="en-US" altLang="zh-CN" sz="2200" dirty="0"/>
              <a:t>C primer plus/C++ primer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pPr lvl="2">
              <a:lnSpc>
                <a:spcPct val="100000"/>
              </a:lnSpc>
            </a:pPr>
            <a:r>
              <a:rPr lang="zh-CN" altLang="en-US" sz="2200" dirty="0"/>
              <a:t>相关工具链</a:t>
            </a:r>
            <a:r>
              <a:rPr lang="en-US" altLang="zh-CN" sz="2200" dirty="0" err="1"/>
              <a:t>Gcc</a:t>
            </a:r>
            <a:r>
              <a:rPr lang="zh-CN" altLang="en-US" sz="2200" dirty="0"/>
              <a:t>，</a:t>
            </a:r>
            <a:r>
              <a:rPr lang="en-US" altLang="zh-CN" sz="2200" dirty="0" err="1"/>
              <a:t>gdb</a:t>
            </a:r>
            <a:r>
              <a:rPr lang="zh-CN" altLang="en-US" sz="2200" dirty="0"/>
              <a:t>，</a:t>
            </a:r>
            <a:r>
              <a:rPr lang="en-US" altLang="zh-CN" sz="2200" dirty="0" err="1"/>
              <a:t>makefile</a:t>
            </a:r>
            <a:r>
              <a:rPr lang="zh-CN" altLang="en-US" sz="2200" dirty="0"/>
              <a:t>（官方文档、博客）</a:t>
            </a:r>
            <a:endParaRPr lang="en-US" altLang="zh-CN" sz="2200" dirty="0"/>
          </a:p>
          <a:p>
            <a:pPr lvl="2">
              <a:lnSpc>
                <a:spcPct val="100000"/>
              </a:lnSpc>
            </a:pPr>
            <a:r>
              <a:rPr lang="en-US" altLang="zh-CN" sz="2200" dirty="0"/>
              <a:t>X86</a:t>
            </a:r>
            <a:r>
              <a:rPr lang="zh-CN" altLang="en-US" sz="2200" dirty="0"/>
              <a:t>汇编基本知识（书、博客）</a:t>
            </a: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r>
              <a:rPr lang="zh-CN" altLang="en-US" sz="2600" dirty="0"/>
              <a:t>操作系统</a:t>
            </a:r>
            <a:endParaRPr lang="en-US" altLang="zh-CN" sz="2600" dirty="0"/>
          </a:p>
          <a:p>
            <a:pPr lvl="2">
              <a:lnSpc>
                <a:spcPct val="100000"/>
              </a:lnSpc>
            </a:pPr>
            <a:r>
              <a:rPr lang="zh-CN" altLang="en-US" sz="2200" dirty="0"/>
              <a:t>相关的数据结构</a:t>
            </a:r>
            <a:r>
              <a:rPr lang="en-US" altLang="zh-CN" sz="2200" dirty="0"/>
              <a:t> </a:t>
            </a:r>
            <a:endParaRPr lang="en-US" altLang="zh-CN" sz="2000" dirty="0"/>
          </a:p>
          <a:p>
            <a:pPr lvl="2">
              <a:lnSpc>
                <a:spcPct val="100000"/>
              </a:lnSpc>
            </a:pPr>
            <a:r>
              <a:rPr lang="zh-CN" altLang="en-US" sz="2200" dirty="0"/>
              <a:t>相关的函数</a:t>
            </a:r>
            <a:endParaRPr lang="en-US" altLang="zh-CN" sz="2200" dirty="0"/>
          </a:p>
          <a:p>
            <a:pPr lvl="1"/>
            <a:endParaRPr lang="en-US" dirty="0"/>
          </a:p>
          <a:p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C03CE5-2959-4F43-A100-7D2C4AAE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Jos Lab &amp; Bos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544317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51F9E-63EE-9B47-94C5-E861CC9A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12878-2661-CE46-BFAA-748BA18B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Mengwei</a:t>
            </a:r>
            <a:r>
              <a:rPr lang="zh-CN" altLang="en-US"/>
              <a:t> </a:t>
            </a:r>
            <a:r>
              <a:rPr lang="en-US" altLang="zh-CN"/>
              <a:t>Xu</a:t>
            </a:r>
            <a:r>
              <a:rPr lang="zh-CN" altLang="en-US"/>
              <a:t> </a:t>
            </a:r>
            <a:r>
              <a:rPr lang="en-US" altLang="zh-CN"/>
              <a:t>@</a:t>
            </a:r>
            <a:r>
              <a:rPr lang="zh-CN" altLang="en-US"/>
              <a:t> </a:t>
            </a:r>
            <a:r>
              <a:rPr lang="en-US" altLang="zh-CN"/>
              <a:t>BUPT</a:t>
            </a:r>
            <a:r>
              <a:rPr lang="zh-CN" altLang="en-US"/>
              <a:t> </a:t>
            </a:r>
            <a:r>
              <a:rPr lang="en-US" altLang="zh-CN"/>
              <a:t>Fall</a:t>
            </a:r>
            <a:r>
              <a:rPr lang="zh-CN" altLang="en-US"/>
              <a:t> </a:t>
            </a:r>
            <a:r>
              <a:rPr lang="en-US" altLang="zh-CN"/>
              <a:t>2022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70F4-5B77-C14B-9812-5C61C396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ABFB-8E40-C44E-8BB5-7C0B2301F5DD}" type="slidenum">
              <a:rPr lang="en-CN" smtClean="0"/>
              <a:pPr/>
              <a:t>10</a:t>
            </a:fld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8BA60-3424-9443-8E8C-75E0C8673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763" y="1187450"/>
            <a:ext cx="10515600" cy="52802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000" dirty="0"/>
              <a:t>Bos Lab</a:t>
            </a:r>
          </a:p>
          <a:p>
            <a:pPr lvl="1">
              <a:lnSpc>
                <a:spcPct val="100000"/>
              </a:lnSpc>
            </a:pPr>
            <a:r>
              <a:rPr lang="zh-CN" altLang="en-US" sz="2600" dirty="0"/>
              <a:t>预备知识</a:t>
            </a:r>
            <a:endParaRPr lang="en-US" altLang="zh-CN" sz="2600" dirty="0"/>
          </a:p>
          <a:p>
            <a:pPr lvl="2">
              <a:lnSpc>
                <a:spcPct val="100000"/>
              </a:lnSpc>
            </a:pPr>
            <a:r>
              <a:rPr lang="en-US" altLang="zh-CN" sz="2200" dirty="0" err="1"/>
              <a:t>Gdb</a:t>
            </a:r>
            <a:endParaRPr lang="en-US" altLang="zh-CN" sz="2200" dirty="0"/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基本用法：</a:t>
            </a:r>
            <a:r>
              <a:rPr lang="en-US" altLang="zh-CN" sz="2000" dirty="0"/>
              <a:t>b/r/c/n/s/</a:t>
            </a:r>
            <a:r>
              <a:rPr lang="en-US" altLang="zh-CN" sz="2000" dirty="0" err="1"/>
              <a:t>i</a:t>
            </a:r>
            <a:r>
              <a:rPr lang="en-US" altLang="zh-CN" sz="2000" dirty="0"/>
              <a:t>/help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命令行下的图形化：</a:t>
            </a:r>
            <a:r>
              <a:rPr lang="en-US" altLang="zh-CN" sz="2000" dirty="0" err="1"/>
              <a:t>ctrl+x</a:t>
            </a:r>
            <a:r>
              <a:rPr lang="en-US" altLang="zh-CN" sz="2000" dirty="0"/>
              <a:t> a </a:t>
            </a:r>
            <a:r>
              <a:rPr lang="en-US" altLang="zh-CN" sz="2000" dirty="0" err="1"/>
              <a:t>ctrl+x</a:t>
            </a:r>
            <a:r>
              <a:rPr lang="en-US" altLang="zh-CN" sz="2000" dirty="0"/>
              <a:t> o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同时查看多种信息：</a:t>
            </a:r>
            <a:r>
              <a:rPr lang="en-US" altLang="zh-CN" sz="2000" dirty="0"/>
              <a:t>layout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观察内存信息：</a:t>
            </a:r>
            <a:r>
              <a:rPr lang="en-US" altLang="zh-CN" sz="2000" dirty="0"/>
              <a:t>x/</a:t>
            </a:r>
            <a:r>
              <a:rPr lang="en-US" altLang="zh-CN" sz="2000" dirty="0" err="1"/>
              <a:t>Nx</a:t>
            </a:r>
            <a:r>
              <a:rPr lang="en-US" altLang="zh-CN" sz="2000" dirty="0"/>
              <a:t> </a:t>
            </a:r>
            <a:r>
              <a:rPr lang="en-US" altLang="zh-CN" sz="2000" dirty="0" err="1"/>
              <a:t>ptr</a:t>
            </a:r>
            <a:endParaRPr lang="en-US" altLang="zh-CN" sz="2000" dirty="0"/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打印结构体：</a:t>
            </a:r>
            <a:r>
              <a:rPr lang="en-US" altLang="zh-CN" sz="2000" dirty="0"/>
              <a:t>p *(type) </a:t>
            </a:r>
            <a:r>
              <a:rPr lang="en-US" altLang="zh-CN" sz="2000" dirty="0" err="1"/>
              <a:t>ptr</a:t>
            </a:r>
            <a:r>
              <a:rPr lang="en-US" altLang="zh-CN" sz="2000" dirty="0"/>
              <a:t> (tab</a:t>
            </a:r>
            <a:r>
              <a:rPr lang="zh-CN" altLang="en-US" sz="2000" dirty="0"/>
              <a:t>补全</a:t>
            </a:r>
            <a:r>
              <a:rPr lang="en-US" altLang="zh-CN" sz="2000" dirty="0"/>
              <a:t>)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watchpoint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Record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Python</a:t>
            </a:r>
            <a:r>
              <a:rPr lang="zh-CN" altLang="en-US" sz="2000" dirty="0"/>
              <a:t>脚本</a:t>
            </a:r>
            <a:endParaRPr lang="en-US" altLang="zh-CN" sz="2000" dirty="0"/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……</a:t>
            </a:r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600" dirty="0"/>
          </a:p>
          <a:p>
            <a:pPr lvl="1"/>
            <a:endParaRPr lang="en-US" dirty="0"/>
          </a:p>
          <a:p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C03CE5-2959-4F43-A100-7D2C4AAE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Jos Lab &amp; Bos Lab</a:t>
            </a:r>
            <a:endParaRPr lang="en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50B13C-D617-4DA9-BFEC-EF9B21896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07" y="0"/>
            <a:ext cx="11275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97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51F9E-63EE-9B47-94C5-E861CC9A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12878-2661-CE46-BFAA-748BA18B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Mengwei</a:t>
            </a:r>
            <a:r>
              <a:rPr lang="zh-CN" altLang="en-US"/>
              <a:t> </a:t>
            </a:r>
            <a:r>
              <a:rPr lang="en-US" altLang="zh-CN"/>
              <a:t>Xu</a:t>
            </a:r>
            <a:r>
              <a:rPr lang="zh-CN" altLang="en-US"/>
              <a:t> </a:t>
            </a:r>
            <a:r>
              <a:rPr lang="en-US" altLang="zh-CN"/>
              <a:t>@</a:t>
            </a:r>
            <a:r>
              <a:rPr lang="zh-CN" altLang="en-US"/>
              <a:t> </a:t>
            </a:r>
            <a:r>
              <a:rPr lang="en-US" altLang="zh-CN"/>
              <a:t>BUPT</a:t>
            </a:r>
            <a:r>
              <a:rPr lang="zh-CN" altLang="en-US"/>
              <a:t> </a:t>
            </a:r>
            <a:r>
              <a:rPr lang="en-US" altLang="zh-CN"/>
              <a:t>Fall</a:t>
            </a:r>
            <a:r>
              <a:rPr lang="zh-CN" altLang="en-US"/>
              <a:t> </a:t>
            </a:r>
            <a:r>
              <a:rPr lang="en-US" altLang="zh-CN"/>
              <a:t>2022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70F4-5B77-C14B-9812-5C61C396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ABFB-8E40-C44E-8BB5-7C0B2301F5DD}" type="slidenum">
              <a:rPr lang="en-CN" smtClean="0"/>
              <a:pPr/>
              <a:t>11</a:t>
            </a:fld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8BA60-3424-9443-8E8C-75E0C8673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763" y="1187450"/>
            <a:ext cx="10515600" cy="52802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000" dirty="0"/>
              <a:t>Bos Lab</a:t>
            </a:r>
          </a:p>
          <a:p>
            <a:pPr lvl="1">
              <a:lnSpc>
                <a:spcPct val="100000"/>
              </a:lnSpc>
            </a:pPr>
            <a:r>
              <a:rPr lang="zh-CN" altLang="en-US" sz="2600" dirty="0"/>
              <a:t>预备知识</a:t>
            </a:r>
            <a:endParaRPr lang="en-US" altLang="zh-CN" sz="2600" dirty="0"/>
          </a:p>
          <a:p>
            <a:pPr lvl="2">
              <a:lnSpc>
                <a:spcPct val="100000"/>
              </a:lnSpc>
            </a:pPr>
            <a:r>
              <a:rPr lang="en-US" altLang="zh-CN" sz="2200" dirty="0"/>
              <a:t>X86</a:t>
            </a:r>
            <a:r>
              <a:rPr lang="zh-CN" altLang="en-US" sz="2200" dirty="0"/>
              <a:t>汇编</a:t>
            </a:r>
            <a:endParaRPr lang="en-US" altLang="zh-CN" sz="2200" dirty="0"/>
          </a:p>
          <a:p>
            <a:pPr lvl="3">
              <a:lnSpc>
                <a:spcPct val="100000"/>
              </a:lnSpc>
            </a:pPr>
            <a:r>
              <a:rPr lang="zh-CN" altLang="en-US" dirty="0"/>
              <a:t>基础语法</a:t>
            </a:r>
            <a:r>
              <a:rPr lang="en-US" altLang="zh-CN" dirty="0"/>
              <a:t> </a:t>
            </a:r>
            <a:r>
              <a:rPr lang="en-US" altLang="zh-CN" dirty="0" err="1"/>
              <a:t>at&amp;t</a:t>
            </a:r>
            <a:endParaRPr lang="en-US" altLang="zh-CN" dirty="0"/>
          </a:p>
          <a:p>
            <a:pPr lvl="3">
              <a:lnSpc>
                <a:spcPct val="100000"/>
              </a:lnSpc>
            </a:pPr>
            <a:r>
              <a:rPr lang="zh-CN" altLang="en-US" dirty="0"/>
              <a:t>相关寄存器</a:t>
            </a:r>
            <a:endParaRPr lang="en-US" altLang="zh-CN" dirty="0"/>
          </a:p>
          <a:p>
            <a:pPr lvl="3">
              <a:lnSpc>
                <a:spcPct val="100000"/>
              </a:lnSpc>
            </a:pPr>
            <a:r>
              <a:rPr lang="en-US" altLang="zh-CN" dirty="0"/>
              <a:t>The C Calling Convention</a:t>
            </a:r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600" dirty="0"/>
          </a:p>
          <a:p>
            <a:pPr lvl="1"/>
            <a:endParaRPr lang="en-US" dirty="0"/>
          </a:p>
          <a:p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C03CE5-2959-4F43-A100-7D2C4AAE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Jos Lab &amp; Bos Lab</a:t>
            </a:r>
            <a:endParaRPr lang="en-CN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47F6BA-4677-4255-9F47-8334891D0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563" y="1695246"/>
            <a:ext cx="5797848" cy="39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23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51F9E-63EE-9B47-94C5-E861CC9A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12878-2661-CE46-BFAA-748BA18B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Mengwei</a:t>
            </a:r>
            <a:r>
              <a:rPr lang="zh-CN" altLang="en-US"/>
              <a:t> </a:t>
            </a:r>
            <a:r>
              <a:rPr lang="en-US" altLang="zh-CN"/>
              <a:t>Xu</a:t>
            </a:r>
            <a:r>
              <a:rPr lang="zh-CN" altLang="en-US"/>
              <a:t> </a:t>
            </a:r>
            <a:r>
              <a:rPr lang="en-US" altLang="zh-CN"/>
              <a:t>@</a:t>
            </a:r>
            <a:r>
              <a:rPr lang="zh-CN" altLang="en-US"/>
              <a:t> </a:t>
            </a:r>
            <a:r>
              <a:rPr lang="en-US" altLang="zh-CN"/>
              <a:t>BUPT</a:t>
            </a:r>
            <a:r>
              <a:rPr lang="zh-CN" altLang="en-US"/>
              <a:t> </a:t>
            </a:r>
            <a:r>
              <a:rPr lang="en-US" altLang="zh-CN"/>
              <a:t>Fall</a:t>
            </a:r>
            <a:r>
              <a:rPr lang="zh-CN" altLang="en-US"/>
              <a:t> </a:t>
            </a:r>
            <a:r>
              <a:rPr lang="en-US" altLang="zh-CN"/>
              <a:t>2022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70F4-5B77-C14B-9812-5C61C396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ABFB-8E40-C44E-8BB5-7C0B2301F5DD}" type="slidenum">
              <a:rPr lang="en-CN" smtClean="0"/>
              <a:pPr/>
              <a:t>12</a:t>
            </a:fld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8BA60-3424-9443-8E8C-75E0C8673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763" y="1187450"/>
            <a:ext cx="10515600" cy="52802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000" dirty="0"/>
              <a:t>Bos Lab</a:t>
            </a:r>
          </a:p>
          <a:p>
            <a:pPr lvl="1">
              <a:lnSpc>
                <a:spcPct val="100000"/>
              </a:lnSpc>
            </a:pPr>
            <a:r>
              <a:rPr lang="zh-CN" altLang="en-US" sz="2600" dirty="0"/>
              <a:t>预备知识</a:t>
            </a:r>
            <a:endParaRPr lang="en-US" altLang="zh-CN" sz="2600" dirty="0"/>
          </a:p>
          <a:p>
            <a:pPr lvl="2">
              <a:lnSpc>
                <a:spcPct val="100000"/>
              </a:lnSpc>
            </a:pPr>
            <a:r>
              <a:rPr lang="en-US" altLang="zh-CN" sz="2200" dirty="0"/>
              <a:t>X86</a:t>
            </a:r>
            <a:r>
              <a:rPr lang="zh-CN" altLang="en-US" sz="2200" dirty="0"/>
              <a:t>汇编</a:t>
            </a:r>
            <a:endParaRPr lang="en-US" altLang="zh-CN" sz="2200" dirty="0"/>
          </a:p>
          <a:p>
            <a:pPr lvl="3">
              <a:lnSpc>
                <a:spcPct val="100000"/>
              </a:lnSpc>
            </a:pPr>
            <a:r>
              <a:rPr lang="zh-CN" altLang="en-US" sz="1800" dirty="0"/>
              <a:t>基础语法</a:t>
            </a:r>
            <a:r>
              <a:rPr lang="en-US" altLang="zh-CN" sz="1800" dirty="0"/>
              <a:t> </a:t>
            </a:r>
            <a:r>
              <a:rPr lang="en-US" altLang="zh-CN" sz="1800" dirty="0" err="1"/>
              <a:t>at&amp;t</a:t>
            </a:r>
            <a:endParaRPr lang="en-US" altLang="zh-CN" sz="1800" dirty="0"/>
          </a:p>
          <a:p>
            <a:pPr lvl="3">
              <a:lnSpc>
                <a:spcPct val="100000"/>
              </a:lnSpc>
            </a:pPr>
            <a:r>
              <a:rPr lang="zh-CN" altLang="en-US" dirty="0"/>
              <a:t>相关寄存器</a:t>
            </a:r>
            <a:endParaRPr lang="en-US" altLang="zh-CN" dirty="0"/>
          </a:p>
          <a:p>
            <a:pPr lvl="3">
              <a:lnSpc>
                <a:spcPct val="100000"/>
              </a:lnSpc>
            </a:pPr>
            <a:r>
              <a:rPr lang="en-US" altLang="zh-CN" dirty="0"/>
              <a:t>The C Calling Convention</a:t>
            </a:r>
          </a:p>
          <a:p>
            <a:pPr lvl="3">
              <a:lnSpc>
                <a:spcPct val="100000"/>
              </a:lnSpc>
            </a:pPr>
            <a:r>
              <a:rPr lang="en-US" altLang="zh-CN" dirty="0"/>
              <a:t>Caller/Callee-saved </a:t>
            </a:r>
            <a:r>
              <a:rPr lang="zh-CN" altLang="en-US" dirty="0"/>
              <a:t>寄存器</a:t>
            </a:r>
            <a:endParaRPr lang="en-US" altLang="zh-CN" dirty="0"/>
          </a:p>
          <a:p>
            <a:pPr lvl="3">
              <a:lnSpc>
                <a:spcPct val="100000"/>
              </a:lnSpc>
            </a:pPr>
            <a:r>
              <a:rPr lang="en-US" altLang="zh-CN" dirty="0"/>
              <a:t>EBX, ECX, EDX</a:t>
            </a:r>
          </a:p>
          <a:p>
            <a:pPr lvl="3">
              <a:lnSpc>
                <a:spcPct val="100000"/>
              </a:lnSpc>
            </a:pPr>
            <a:r>
              <a:rPr lang="en-US" altLang="zh-CN" dirty="0"/>
              <a:t>ESI, EDI, ESP, EBP</a:t>
            </a:r>
          </a:p>
          <a:p>
            <a:pPr lvl="3">
              <a:lnSpc>
                <a:spcPct val="100000"/>
              </a:lnSpc>
            </a:pPr>
            <a:r>
              <a:rPr lang="en-US" altLang="zh-CN" dirty="0"/>
              <a:t>Call/ret</a:t>
            </a:r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600" dirty="0"/>
          </a:p>
          <a:p>
            <a:pPr lvl="1"/>
            <a:endParaRPr lang="en-US" dirty="0"/>
          </a:p>
          <a:p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C03CE5-2959-4F43-A100-7D2C4AAE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Jos Lab &amp; Bos Lab</a:t>
            </a:r>
            <a:endParaRPr lang="en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65983E-BF9A-40A7-8AD6-D34D7EF97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639" y="1226569"/>
            <a:ext cx="4751429" cy="514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22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51F9E-63EE-9B47-94C5-E861CC9A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12878-2661-CE46-BFAA-748BA18B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Mengwei</a:t>
            </a:r>
            <a:r>
              <a:rPr lang="zh-CN" altLang="en-US"/>
              <a:t> </a:t>
            </a:r>
            <a:r>
              <a:rPr lang="en-US" altLang="zh-CN"/>
              <a:t>Xu</a:t>
            </a:r>
            <a:r>
              <a:rPr lang="zh-CN" altLang="en-US"/>
              <a:t> </a:t>
            </a:r>
            <a:r>
              <a:rPr lang="en-US" altLang="zh-CN"/>
              <a:t>@</a:t>
            </a:r>
            <a:r>
              <a:rPr lang="zh-CN" altLang="en-US"/>
              <a:t> </a:t>
            </a:r>
            <a:r>
              <a:rPr lang="en-US" altLang="zh-CN"/>
              <a:t>BUPT</a:t>
            </a:r>
            <a:r>
              <a:rPr lang="zh-CN" altLang="en-US"/>
              <a:t> </a:t>
            </a:r>
            <a:r>
              <a:rPr lang="en-US" altLang="zh-CN"/>
              <a:t>Fall</a:t>
            </a:r>
            <a:r>
              <a:rPr lang="zh-CN" altLang="en-US"/>
              <a:t> </a:t>
            </a:r>
            <a:r>
              <a:rPr lang="en-US" altLang="zh-CN"/>
              <a:t>2022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70F4-5B77-C14B-9812-5C61C396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ABFB-8E40-C44E-8BB5-7C0B2301F5DD}" type="slidenum">
              <a:rPr lang="en-CN" smtClean="0"/>
              <a:pPr/>
              <a:t>13</a:t>
            </a:fld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8BA60-3424-9443-8E8C-75E0C8673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763" y="1187450"/>
            <a:ext cx="10515600" cy="52802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000" dirty="0"/>
              <a:t>Bos Lab</a:t>
            </a:r>
          </a:p>
          <a:p>
            <a:pPr lvl="1">
              <a:lnSpc>
                <a:spcPct val="100000"/>
              </a:lnSpc>
            </a:pPr>
            <a:r>
              <a:rPr lang="zh-CN" altLang="en-US" sz="2600" dirty="0"/>
              <a:t>预备知识</a:t>
            </a:r>
            <a:endParaRPr lang="en-US" altLang="zh-CN" sz="2600" dirty="0"/>
          </a:p>
          <a:p>
            <a:pPr lvl="2">
              <a:lnSpc>
                <a:spcPct val="100000"/>
              </a:lnSpc>
            </a:pPr>
            <a:r>
              <a:rPr lang="en-US" altLang="zh-CN" sz="2200" dirty="0"/>
              <a:t>X86</a:t>
            </a:r>
            <a:r>
              <a:rPr lang="zh-CN" altLang="en-US" sz="2200" dirty="0"/>
              <a:t>汇编</a:t>
            </a:r>
            <a:endParaRPr lang="en-US" altLang="zh-CN" sz="2200" dirty="0"/>
          </a:p>
          <a:p>
            <a:pPr lvl="3">
              <a:lnSpc>
                <a:spcPct val="100000"/>
              </a:lnSpc>
            </a:pPr>
            <a:r>
              <a:rPr lang="zh-CN" altLang="en-US" sz="1800" dirty="0"/>
              <a:t>基础语法</a:t>
            </a:r>
            <a:r>
              <a:rPr lang="en-US" altLang="zh-CN" sz="1800" dirty="0"/>
              <a:t> </a:t>
            </a:r>
            <a:r>
              <a:rPr lang="en-US" altLang="zh-CN" sz="1800" dirty="0" err="1"/>
              <a:t>at&amp;t</a:t>
            </a:r>
            <a:endParaRPr lang="en-US" altLang="zh-CN" sz="1800" dirty="0"/>
          </a:p>
          <a:p>
            <a:pPr lvl="3">
              <a:lnSpc>
                <a:spcPct val="100000"/>
              </a:lnSpc>
            </a:pPr>
            <a:r>
              <a:rPr lang="zh-CN" altLang="en-US" dirty="0"/>
              <a:t>相关寄存器</a:t>
            </a:r>
            <a:endParaRPr lang="en-US" altLang="zh-CN" dirty="0"/>
          </a:p>
          <a:p>
            <a:pPr lvl="3">
              <a:lnSpc>
                <a:spcPct val="100000"/>
              </a:lnSpc>
            </a:pPr>
            <a:r>
              <a:rPr lang="en-US" altLang="zh-CN" dirty="0"/>
              <a:t>The C Calling Convention</a:t>
            </a:r>
          </a:p>
          <a:p>
            <a:pPr lvl="3">
              <a:lnSpc>
                <a:spcPct val="100000"/>
              </a:lnSpc>
            </a:pPr>
            <a:r>
              <a:rPr lang="en-US" altLang="zh-CN" dirty="0"/>
              <a:t>Caller/Callee-saved </a:t>
            </a:r>
            <a:r>
              <a:rPr lang="zh-CN" altLang="en-US" dirty="0"/>
              <a:t>寄存器</a:t>
            </a:r>
            <a:endParaRPr lang="en-US" altLang="zh-CN" dirty="0"/>
          </a:p>
          <a:p>
            <a:pPr lvl="3">
              <a:lnSpc>
                <a:spcPct val="100000"/>
              </a:lnSpc>
            </a:pPr>
            <a:r>
              <a:rPr lang="en-US" altLang="zh-CN" dirty="0"/>
              <a:t>EBX, ECX, EDX</a:t>
            </a:r>
          </a:p>
          <a:p>
            <a:pPr lvl="3">
              <a:lnSpc>
                <a:spcPct val="100000"/>
              </a:lnSpc>
            </a:pPr>
            <a:r>
              <a:rPr lang="en-US" altLang="zh-CN" dirty="0"/>
              <a:t>ESI, EDI, ESP, EBP</a:t>
            </a:r>
          </a:p>
          <a:p>
            <a:pPr lvl="3">
              <a:lnSpc>
                <a:spcPct val="100000"/>
              </a:lnSpc>
            </a:pPr>
            <a:r>
              <a:rPr lang="en-US" altLang="zh-CN" dirty="0"/>
              <a:t>Call/ret</a:t>
            </a:r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600" dirty="0"/>
          </a:p>
          <a:p>
            <a:pPr lvl="1"/>
            <a:endParaRPr lang="en-US" dirty="0"/>
          </a:p>
          <a:p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C03CE5-2959-4F43-A100-7D2C4AAE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Jos Lab &amp; Bos Lab</a:t>
            </a:r>
            <a:endParaRPr lang="en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ECBAD7-FE46-49F0-9626-3D57AB80D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981" y="2131441"/>
            <a:ext cx="6487792" cy="25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11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51F9E-63EE-9B47-94C5-E861CC9A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12878-2661-CE46-BFAA-748BA18B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Mengwei</a:t>
            </a:r>
            <a:r>
              <a:rPr lang="zh-CN" altLang="en-US"/>
              <a:t> </a:t>
            </a:r>
            <a:r>
              <a:rPr lang="en-US" altLang="zh-CN"/>
              <a:t>Xu</a:t>
            </a:r>
            <a:r>
              <a:rPr lang="zh-CN" altLang="en-US"/>
              <a:t> </a:t>
            </a:r>
            <a:r>
              <a:rPr lang="en-US" altLang="zh-CN"/>
              <a:t>@</a:t>
            </a:r>
            <a:r>
              <a:rPr lang="zh-CN" altLang="en-US"/>
              <a:t> </a:t>
            </a:r>
            <a:r>
              <a:rPr lang="en-US" altLang="zh-CN"/>
              <a:t>BUPT</a:t>
            </a:r>
            <a:r>
              <a:rPr lang="zh-CN" altLang="en-US"/>
              <a:t> </a:t>
            </a:r>
            <a:r>
              <a:rPr lang="en-US" altLang="zh-CN"/>
              <a:t>Fall</a:t>
            </a:r>
            <a:r>
              <a:rPr lang="zh-CN" altLang="en-US"/>
              <a:t> </a:t>
            </a:r>
            <a:r>
              <a:rPr lang="en-US" altLang="zh-CN"/>
              <a:t>2022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70F4-5B77-C14B-9812-5C61C396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ABFB-8E40-C44E-8BB5-7C0B2301F5DD}" type="slidenum">
              <a:rPr lang="en-CN" smtClean="0"/>
              <a:pPr/>
              <a:t>14</a:t>
            </a:fld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8BA60-3424-9443-8E8C-75E0C8673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763" y="1187450"/>
            <a:ext cx="10515600" cy="52802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000" dirty="0"/>
              <a:t>Bos Lab</a:t>
            </a:r>
          </a:p>
          <a:p>
            <a:pPr lvl="1">
              <a:lnSpc>
                <a:spcPct val="100000"/>
              </a:lnSpc>
            </a:pPr>
            <a:r>
              <a:rPr lang="zh-CN" altLang="en-US" sz="2600" dirty="0"/>
              <a:t>操作系统</a:t>
            </a:r>
            <a:endParaRPr lang="en-US" altLang="zh-CN" sz="2600" dirty="0"/>
          </a:p>
          <a:p>
            <a:pPr lvl="2">
              <a:lnSpc>
                <a:spcPct val="100000"/>
              </a:lnSpc>
            </a:pPr>
            <a:r>
              <a:rPr lang="zh-CN" altLang="en-US" dirty="0"/>
              <a:t>数据结构</a:t>
            </a:r>
            <a:endParaRPr lang="en-US" altLang="zh-CN" dirty="0"/>
          </a:p>
          <a:p>
            <a:pPr lvl="3">
              <a:lnSpc>
                <a:spcPct val="100000"/>
              </a:lnSpc>
            </a:pPr>
            <a:r>
              <a:rPr lang="en-US" altLang="zh-CN" dirty="0"/>
              <a:t>Thread </a:t>
            </a:r>
            <a:r>
              <a:rPr lang="en-US" altLang="zh-CN" dirty="0" err="1"/>
              <a:t>tcb</a:t>
            </a:r>
            <a:endParaRPr lang="en-US" altLang="zh-CN" dirty="0"/>
          </a:p>
          <a:p>
            <a:pPr lvl="3">
              <a:lnSpc>
                <a:spcPct val="100000"/>
              </a:lnSpc>
            </a:pPr>
            <a:r>
              <a:rPr lang="en-US" altLang="zh-CN" dirty="0"/>
              <a:t>Thread of list</a:t>
            </a:r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600" dirty="0"/>
          </a:p>
          <a:p>
            <a:pPr lvl="1"/>
            <a:endParaRPr lang="en-US" dirty="0"/>
          </a:p>
          <a:p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C03CE5-2959-4F43-A100-7D2C4AAE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Jos Lab &amp; Bos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64552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F4446C-C6BF-E340-B88A-42DA3A06A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F153B3-9692-7B41-A749-024BECF9E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Mengwei</a:t>
            </a:r>
            <a:r>
              <a:rPr lang="zh-CN" altLang="en-US"/>
              <a:t> </a:t>
            </a:r>
            <a:r>
              <a:rPr lang="en-US" altLang="zh-CN"/>
              <a:t>Xu</a:t>
            </a:r>
            <a:r>
              <a:rPr lang="zh-CN" altLang="en-US"/>
              <a:t> </a:t>
            </a:r>
            <a:r>
              <a:rPr lang="en-US" altLang="zh-CN"/>
              <a:t>@</a:t>
            </a:r>
            <a:r>
              <a:rPr lang="zh-CN" altLang="en-US"/>
              <a:t> </a:t>
            </a:r>
            <a:r>
              <a:rPr lang="en-US" altLang="zh-CN"/>
              <a:t>BUPT</a:t>
            </a:r>
            <a:r>
              <a:rPr lang="zh-CN" altLang="en-US"/>
              <a:t> </a:t>
            </a:r>
            <a:r>
              <a:rPr lang="en-US" altLang="zh-CN"/>
              <a:t>Fall</a:t>
            </a:r>
            <a:r>
              <a:rPr lang="zh-CN" altLang="en-US"/>
              <a:t> </a:t>
            </a:r>
            <a:r>
              <a:rPr lang="en-US" altLang="zh-CN"/>
              <a:t>2022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4FF40-832C-7A42-AAB0-65C6AD75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ABFB-8E40-C44E-8BB5-7C0B2301F5DD}" type="slidenum">
              <a:rPr lang="en-CN" smtClean="0"/>
              <a:pPr/>
              <a:t>15</a:t>
            </a:fld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1DC60-23FA-D14B-A3E7-4F31F7486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(TCB)</a:t>
            </a:r>
          </a:p>
          <a:p>
            <a:pPr lvl="1"/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pointer: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needs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</a:p>
          <a:p>
            <a:pPr lvl="1"/>
            <a:r>
              <a:rPr lang="en-US" altLang="zh-CN" dirty="0"/>
              <a:t>Copy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processor</a:t>
            </a:r>
            <a:r>
              <a:rPr lang="zh-CN" altLang="en-US" dirty="0"/>
              <a:t> </a:t>
            </a:r>
            <a:r>
              <a:rPr lang="en-US" altLang="zh-CN" dirty="0"/>
              <a:t>registers</a:t>
            </a:r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General-purpose</a:t>
            </a:r>
            <a:r>
              <a:rPr lang="zh-CN" altLang="en-US" dirty="0"/>
              <a:t> </a:t>
            </a:r>
            <a:r>
              <a:rPr lang="en-US" altLang="zh-CN" dirty="0"/>
              <a:t>registers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storing</a:t>
            </a:r>
            <a:r>
              <a:rPr lang="zh-CN" altLang="en-US" dirty="0"/>
              <a:t> </a:t>
            </a:r>
            <a:r>
              <a:rPr lang="en-US" altLang="zh-CN" dirty="0"/>
              <a:t>intermediate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Special-purpose</a:t>
            </a:r>
            <a:r>
              <a:rPr lang="zh-CN" altLang="en-US" dirty="0"/>
              <a:t> </a:t>
            </a:r>
            <a:r>
              <a:rPr lang="en-US" altLang="zh-CN" dirty="0"/>
              <a:t>registers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storing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r>
              <a:rPr lang="zh-CN" altLang="en-US" dirty="0"/>
              <a:t> </a:t>
            </a:r>
            <a:r>
              <a:rPr lang="en-US" altLang="zh-CN" dirty="0"/>
              <a:t>pointer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pointer</a:t>
            </a:r>
          </a:p>
          <a:p>
            <a:pPr lvl="1"/>
            <a:r>
              <a:rPr lang="en-US" altLang="zh-CN" dirty="0"/>
              <a:t>Metadata</a:t>
            </a:r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Status</a:t>
            </a:r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B4E9BD-E7B7-B547-8ABC-3DDF962D3E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Structures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47742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F4446C-C6BF-E340-B88A-42DA3A06A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F153B3-9692-7B41-A749-024BECF9E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Mengwei</a:t>
            </a:r>
            <a:r>
              <a:rPr lang="zh-CN" altLang="en-US"/>
              <a:t> </a:t>
            </a:r>
            <a:r>
              <a:rPr lang="en-US" altLang="zh-CN"/>
              <a:t>Xu</a:t>
            </a:r>
            <a:r>
              <a:rPr lang="zh-CN" altLang="en-US"/>
              <a:t> </a:t>
            </a:r>
            <a:r>
              <a:rPr lang="en-US" altLang="zh-CN"/>
              <a:t>@</a:t>
            </a:r>
            <a:r>
              <a:rPr lang="zh-CN" altLang="en-US"/>
              <a:t> </a:t>
            </a:r>
            <a:r>
              <a:rPr lang="en-US" altLang="zh-CN"/>
              <a:t>BUPT</a:t>
            </a:r>
            <a:r>
              <a:rPr lang="zh-CN" altLang="en-US"/>
              <a:t> </a:t>
            </a:r>
            <a:r>
              <a:rPr lang="en-US" altLang="zh-CN"/>
              <a:t>Fall</a:t>
            </a:r>
            <a:r>
              <a:rPr lang="zh-CN" altLang="en-US"/>
              <a:t> </a:t>
            </a:r>
            <a:r>
              <a:rPr lang="en-US" altLang="zh-CN"/>
              <a:t>2022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4FF40-832C-7A42-AAB0-65C6AD75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ABFB-8E40-C44E-8BB5-7C0B2301F5DD}" type="slidenum">
              <a:rPr lang="en-CN" smtClean="0"/>
              <a:pPr/>
              <a:t>16</a:t>
            </a:fld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1DC60-23FA-D14B-A3E7-4F31F7486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r>
              <a:rPr lang="zh-CN" altLang="en-US" dirty="0"/>
              <a:t> </a:t>
            </a:r>
            <a:r>
              <a:rPr lang="en-US" altLang="zh-CN" dirty="0"/>
              <a:t>(TCB)</a:t>
            </a:r>
          </a:p>
          <a:p>
            <a:pPr lvl="1"/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pointer: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needs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</a:p>
          <a:p>
            <a:pPr lvl="1"/>
            <a:r>
              <a:rPr lang="en-US" altLang="zh-CN" dirty="0"/>
              <a:t>Copy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processor</a:t>
            </a:r>
            <a:r>
              <a:rPr lang="zh-CN" altLang="en-US" dirty="0"/>
              <a:t> </a:t>
            </a:r>
            <a:r>
              <a:rPr lang="en-US" altLang="zh-CN" dirty="0"/>
              <a:t>registers</a:t>
            </a:r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General-purpose</a:t>
            </a:r>
            <a:r>
              <a:rPr lang="zh-CN" altLang="en-US" dirty="0"/>
              <a:t> </a:t>
            </a:r>
            <a:r>
              <a:rPr lang="en-US" altLang="zh-CN" dirty="0"/>
              <a:t>registers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storing</a:t>
            </a:r>
            <a:r>
              <a:rPr lang="zh-CN" altLang="en-US" dirty="0"/>
              <a:t> </a:t>
            </a:r>
            <a:r>
              <a:rPr lang="en-US" altLang="zh-CN" dirty="0"/>
              <a:t>intermediate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Special-purpose</a:t>
            </a:r>
            <a:r>
              <a:rPr lang="zh-CN" altLang="en-US" dirty="0"/>
              <a:t> </a:t>
            </a:r>
            <a:r>
              <a:rPr lang="en-US" altLang="zh-CN" dirty="0"/>
              <a:t>registers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storing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r>
              <a:rPr lang="zh-CN" altLang="en-US" dirty="0"/>
              <a:t> </a:t>
            </a:r>
            <a:r>
              <a:rPr lang="en-US" altLang="zh-CN" dirty="0"/>
              <a:t>pointer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pointer</a:t>
            </a:r>
          </a:p>
          <a:p>
            <a:pPr lvl="1"/>
            <a:r>
              <a:rPr lang="en-US" altLang="zh-CN" dirty="0"/>
              <a:t>Metadata</a:t>
            </a:r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ID</a:t>
            </a:r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priority</a:t>
            </a:r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Status</a:t>
            </a:r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B4E9BD-E7B7-B547-8ABC-3DDF962D3E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Structures</a:t>
            </a: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DBC47D-0483-E741-82AE-54712709B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867" y="1022747"/>
            <a:ext cx="5088016" cy="56651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16554F-51AB-D94C-B423-D91220E85523}"/>
              </a:ext>
            </a:extLst>
          </p:cNvPr>
          <p:cNvSpPr txBox="1"/>
          <p:nvPr/>
        </p:nvSpPr>
        <p:spPr>
          <a:xfrm>
            <a:off x="1049814" y="5777345"/>
            <a:ext cx="6095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https://github.com/torvalds/linux/blob/master/tools/perf/util/thread.h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DA63BDC-D089-4287-9E05-1BC9BD496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526" y="1011905"/>
            <a:ext cx="3657788" cy="56581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36FADB-2E43-42A1-9276-30D0BAEDD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04" y="2923663"/>
            <a:ext cx="2869846" cy="165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68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51F9E-63EE-9B47-94C5-E861CC9A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12878-2661-CE46-BFAA-748BA18B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Mengwei</a:t>
            </a:r>
            <a:r>
              <a:rPr lang="zh-CN" altLang="en-US"/>
              <a:t> </a:t>
            </a:r>
            <a:r>
              <a:rPr lang="en-US" altLang="zh-CN"/>
              <a:t>Xu</a:t>
            </a:r>
            <a:r>
              <a:rPr lang="zh-CN" altLang="en-US"/>
              <a:t> </a:t>
            </a:r>
            <a:r>
              <a:rPr lang="en-US" altLang="zh-CN"/>
              <a:t>@</a:t>
            </a:r>
            <a:r>
              <a:rPr lang="zh-CN" altLang="en-US"/>
              <a:t> </a:t>
            </a:r>
            <a:r>
              <a:rPr lang="en-US" altLang="zh-CN"/>
              <a:t>BUPT</a:t>
            </a:r>
            <a:r>
              <a:rPr lang="zh-CN" altLang="en-US"/>
              <a:t> </a:t>
            </a:r>
            <a:r>
              <a:rPr lang="en-US" altLang="zh-CN"/>
              <a:t>Fall</a:t>
            </a:r>
            <a:r>
              <a:rPr lang="zh-CN" altLang="en-US"/>
              <a:t> </a:t>
            </a:r>
            <a:r>
              <a:rPr lang="en-US" altLang="zh-CN"/>
              <a:t>2022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70F4-5B77-C14B-9812-5C61C396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ABFB-8E40-C44E-8BB5-7C0B2301F5DD}" type="slidenum">
              <a:rPr lang="en-CN" smtClean="0"/>
              <a:pPr/>
              <a:t>17</a:t>
            </a:fld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8BA60-3424-9443-8E8C-75E0C8673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763" y="1187450"/>
            <a:ext cx="10515600" cy="52802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000" dirty="0"/>
              <a:t>Bos Lab</a:t>
            </a:r>
          </a:p>
          <a:p>
            <a:pPr lvl="1">
              <a:lnSpc>
                <a:spcPct val="100000"/>
              </a:lnSpc>
            </a:pPr>
            <a:r>
              <a:rPr lang="zh-CN" altLang="en-US" sz="2600" dirty="0"/>
              <a:t>操作系统</a:t>
            </a:r>
            <a:endParaRPr lang="en-US" altLang="zh-CN" sz="2600" dirty="0"/>
          </a:p>
          <a:p>
            <a:pPr lvl="2">
              <a:lnSpc>
                <a:spcPct val="100000"/>
              </a:lnSpc>
            </a:pPr>
            <a:r>
              <a:rPr lang="zh-CN" altLang="en-US" dirty="0"/>
              <a:t>数据结构</a:t>
            </a:r>
            <a:endParaRPr lang="en-US" altLang="zh-CN" dirty="0"/>
          </a:p>
          <a:p>
            <a:pPr lvl="3">
              <a:lnSpc>
                <a:spcPct val="100000"/>
              </a:lnSpc>
            </a:pPr>
            <a:r>
              <a:rPr lang="en-US" altLang="zh-CN" dirty="0"/>
              <a:t>Thread </a:t>
            </a:r>
            <a:r>
              <a:rPr lang="en-US" altLang="zh-CN" dirty="0" err="1"/>
              <a:t>tcb</a:t>
            </a:r>
            <a:endParaRPr lang="en-US" altLang="zh-CN" dirty="0"/>
          </a:p>
          <a:p>
            <a:pPr lvl="3">
              <a:lnSpc>
                <a:spcPct val="100000"/>
              </a:lnSpc>
            </a:pPr>
            <a:r>
              <a:rPr lang="en-US" altLang="zh-CN" dirty="0"/>
              <a:t>Thread of list</a:t>
            </a:r>
          </a:p>
          <a:p>
            <a:pPr lvl="2">
              <a:lnSpc>
                <a:spcPct val="100000"/>
              </a:lnSpc>
            </a:pPr>
            <a:r>
              <a:rPr lang="zh-CN" altLang="en-US" dirty="0"/>
              <a:t>函数</a:t>
            </a:r>
            <a:endParaRPr lang="en-US" altLang="zh-CN" dirty="0"/>
          </a:p>
          <a:p>
            <a:pPr lvl="3">
              <a:lnSpc>
                <a:spcPct val="100000"/>
              </a:lnSpc>
            </a:pPr>
            <a:endParaRPr lang="en-US" altLang="zh-CN" dirty="0"/>
          </a:p>
          <a:p>
            <a:pPr lvl="3">
              <a:lnSpc>
                <a:spcPct val="100000"/>
              </a:lnSpc>
            </a:pPr>
            <a:endParaRPr lang="en-US" altLang="zh-CN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600" dirty="0"/>
          </a:p>
          <a:p>
            <a:pPr lvl="1"/>
            <a:endParaRPr lang="en-US" dirty="0"/>
          </a:p>
          <a:p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C03CE5-2959-4F43-A100-7D2C4AAE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Jos Lab &amp; Bos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30629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A5F920-98C5-2C47-86A2-4A1C01FA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56A21-C717-3348-AC9E-A4D34272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Mengwei</a:t>
            </a:r>
            <a:r>
              <a:rPr lang="zh-CN" altLang="en-US"/>
              <a:t> </a:t>
            </a:r>
            <a:r>
              <a:rPr lang="en-US" altLang="zh-CN"/>
              <a:t>Xu</a:t>
            </a:r>
            <a:r>
              <a:rPr lang="zh-CN" altLang="en-US"/>
              <a:t> </a:t>
            </a:r>
            <a:r>
              <a:rPr lang="en-US" altLang="zh-CN"/>
              <a:t>@</a:t>
            </a:r>
            <a:r>
              <a:rPr lang="zh-CN" altLang="en-US"/>
              <a:t> </a:t>
            </a:r>
            <a:r>
              <a:rPr lang="en-US" altLang="zh-CN"/>
              <a:t>BUPT</a:t>
            </a:r>
            <a:r>
              <a:rPr lang="zh-CN" altLang="en-US"/>
              <a:t> </a:t>
            </a:r>
            <a:r>
              <a:rPr lang="en-US" altLang="zh-CN"/>
              <a:t>Fall</a:t>
            </a:r>
            <a:r>
              <a:rPr lang="zh-CN" altLang="en-US"/>
              <a:t> </a:t>
            </a:r>
            <a:r>
              <a:rPr lang="en-US" altLang="zh-CN"/>
              <a:t>2022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82B67-CC88-3749-94D4-A3A723F7B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ABFB-8E40-C44E-8BB5-7C0B2301F5DD}" type="slidenum">
              <a:rPr lang="en-CN" smtClean="0"/>
              <a:pPr/>
              <a:t>18</a:t>
            </a:fld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11ABC0-DFEA-984E-A567-F484C4D8AC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763" y="1187450"/>
            <a:ext cx="4825248" cy="3992563"/>
          </a:xfrm>
        </p:spPr>
        <p:txBody>
          <a:bodyPr/>
          <a:lstStyle/>
          <a:p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</a:p>
          <a:p>
            <a:pPr lvl="1"/>
            <a:r>
              <a:rPr lang="en-US" altLang="zh-CN" dirty="0"/>
              <a:t>Allocate</a:t>
            </a:r>
            <a:r>
              <a:rPr lang="zh-CN" altLang="en-US" dirty="0"/>
              <a:t> </a:t>
            </a:r>
            <a:r>
              <a:rPr lang="en-US" altLang="zh-CN" dirty="0"/>
              <a:t>per-thread</a:t>
            </a:r>
            <a:r>
              <a:rPr lang="zh-CN" altLang="en-US" dirty="0"/>
              <a:t> </a:t>
            </a:r>
            <a:r>
              <a:rPr lang="en-US" altLang="zh-CN" dirty="0"/>
              <a:t>state: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TCB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</a:p>
          <a:p>
            <a:pPr lvl="1"/>
            <a:r>
              <a:rPr lang="en-US" altLang="zh-CN" dirty="0"/>
              <a:t>Initialize</a:t>
            </a:r>
            <a:r>
              <a:rPr lang="zh-CN" altLang="en-US" dirty="0"/>
              <a:t> </a:t>
            </a:r>
            <a:r>
              <a:rPr lang="en-US" altLang="zh-CN" dirty="0"/>
              <a:t>per-thread</a:t>
            </a:r>
            <a:r>
              <a:rPr lang="zh-CN" altLang="en-US" dirty="0"/>
              <a:t> </a:t>
            </a:r>
            <a:r>
              <a:rPr lang="en-US" altLang="zh-CN" dirty="0"/>
              <a:t>state:</a:t>
            </a:r>
            <a:r>
              <a:rPr lang="zh-CN" altLang="en-US" dirty="0"/>
              <a:t> </a:t>
            </a:r>
            <a:r>
              <a:rPr lang="en-US" altLang="zh-CN" dirty="0"/>
              <a:t>registers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args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TCB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ready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93D78-BF5A-9244-9EA1-E6497A1446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Implementing</a:t>
            </a:r>
            <a:r>
              <a:rPr lang="zh-CN" altLang="en-US" dirty="0"/>
              <a:t> </a:t>
            </a:r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endParaRPr lang="en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F0CE63-872E-C64B-8295-0DFE04179320}"/>
              </a:ext>
            </a:extLst>
          </p:cNvPr>
          <p:cNvSpPr/>
          <p:nvPr/>
        </p:nvSpPr>
        <p:spPr>
          <a:xfrm>
            <a:off x="5831306" y="906379"/>
            <a:ext cx="6028406" cy="57760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486000">
              <a:buFont typeface="+mj-lt"/>
              <a:buAutoNum type="arabicPeriod"/>
            </a:pP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thread_create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thread_t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)(int),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486000"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TCB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tcb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TCB();</a:t>
            </a:r>
          </a:p>
          <a:p>
            <a:pPr marL="342900" indent="-486000"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thread-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tcb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tcb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342900" indent="-486000"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tcb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stack_size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INITIAL_STACK_SIZE;</a:t>
            </a:r>
          </a:p>
          <a:p>
            <a:pPr marL="342900" indent="-486000"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tcb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-&gt;stack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Stack(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tcb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stack_size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42900" indent="-486000"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tcb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tcb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-&gt;stack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tcb_stack_size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342900" indent="-486000"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tcb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-&gt;pc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stub;</a:t>
            </a:r>
          </a:p>
          <a:p>
            <a:pPr marL="342900" indent="-486000">
              <a:buFont typeface="+mj-lt"/>
              <a:buAutoNum type="arabicPeriod"/>
            </a:pP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486000"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*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tcb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342900" indent="-486000"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tcb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--;</a:t>
            </a:r>
          </a:p>
          <a:p>
            <a:pPr marL="342900" indent="-486000"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*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tcb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342900" indent="-486000"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tcb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--;</a:t>
            </a:r>
          </a:p>
          <a:p>
            <a:pPr marL="342900" indent="-486000">
              <a:buFont typeface="+mj-lt"/>
              <a:buAutoNum type="arabicPeriod"/>
            </a:pP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486000"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thread_dummySwitch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tcb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42900" indent="-486000"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tcb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-&gt;state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READY;</a:t>
            </a:r>
          </a:p>
          <a:p>
            <a:pPr marL="342900" indent="-486000"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readyList.add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tcb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42900" indent="-486000">
              <a:buFont typeface="+mj-lt"/>
              <a:buAutoNum type="arabicPeriod"/>
            </a:pP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342900" indent="-486000">
              <a:buFont typeface="+mj-lt"/>
              <a:buAutoNum type="arabicPeriod"/>
            </a:pP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486000">
              <a:buFont typeface="+mj-lt"/>
              <a:buAutoNum type="arabicPeriod"/>
            </a:pP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stub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(void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)(int),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486000"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342900" indent="-486000"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thread_exit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(0);</a:t>
            </a:r>
          </a:p>
          <a:p>
            <a:pPr marL="342900" indent="-486000">
              <a:buFont typeface="+mj-lt"/>
              <a:buAutoNum type="arabicPeriod"/>
            </a:pP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779026-2EA9-D14B-8C9B-F4C97256AA3B}"/>
              </a:ext>
            </a:extLst>
          </p:cNvPr>
          <p:cNvSpPr/>
          <p:nvPr/>
        </p:nvSpPr>
        <p:spPr>
          <a:xfrm>
            <a:off x="5831305" y="903669"/>
            <a:ext cx="425115" cy="57760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BC83E5-30A5-214F-B17C-BF8BF27D2FDD}"/>
              </a:ext>
            </a:extLst>
          </p:cNvPr>
          <p:cNvSpPr/>
          <p:nvPr/>
        </p:nvSpPr>
        <p:spPr>
          <a:xfrm>
            <a:off x="678169" y="4658645"/>
            <a:ext cx="4825248" cy="1491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explained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later</a:t>
            </a:r>
          </a:p>
          <a:p>
            <a:pPr marL="342900" indent="-486000">
              <a:buFont typeface="+mj-lt"/>
              <a:buAutoNum type="arabicPeriod"/>
            </a:pP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thread_dummySwitch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newThread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342900" indent="-486000"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*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tcb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stub;</a:t>
            </a:r>
          </a:p>
          <a:p>
            <a:pPr marL="342900" indent="-486000"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tcb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--;</a:t>
            </a:r>
          </a:p>
          <a:p>
            <a:pPr marL="342900" indent="-486000"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tcb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-=</a:t>
            </a:r>
            <a:r>
              <a:rPr lang="zh-CN" alt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SizeOfPopad</a:t>
            </a: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342900" indent="-486000">
              <a:buFont typeface="+mj-lt"/>
              <a:buAutoNum type="arabicPeriod"/>
            </a:pPr>
            <a:r>
              <a:rPr lang="en-US" altLang="zh-CN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81B01E-5065-3F4A-A7DF-0153596E6A86}"/>
              </a:ext>
            </a:extLst>
          </p:cNvPr>
          <p:cNvSpPr/>
          <p:nvPr/>
        </p:nvSpPr>
        <p:spPr>
          <a:xfrm>
            <a:off x="678168" y="4655934"/>
            <a:ext cx="425115" cy="149160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endParaRPr lang="en-US" altLang="zh-CN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515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A5F920-98C5-2C47-86A2-4A1C01FA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56A21-C717-3348-AC9E-A4D34272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Mengwei</a:t>
            </a:r>
            <a:r>
              <a:rPr lang="zh-CN" altLang="en-US"/>
              <a:t> </a:t>
            </a:r>
            <a:r>
              <a:rPr lang="en-US" altLang="zh-CN"/>
              <a:t>Xu</a:t>
            </a:r>
            <a:r>
              <a:rPr lang="zh-CN" altLang="en-US"/>
              <a:t> </a:t>
            </a:r>
            <a:r>
              <a:rPr lang="en-US" altLang="zh-CN"/>
              <a:t>@</a:t>
            </a:r>
            <a:r>
              <a:rPr lang="zh-CN" altLang="en-US"/>
              <a:t> </a:t>
            </a:r>
            <a:r>
              <a:rPr lang="en-US" altLang="zh-CN"/>
              <a:t>BUPT</a:t>
            </a:r>
            <a:r>
              <a:rPr lang="zh-CN" altLang="en-US"/>
              <a:t> </a:t>
            </a:r>
            <a:r>
              <a:rPr lang="en-US" altLang="zh-CN"/>
              <a:t>Fall</a:t>
            </a:r>
            <a:r>
              <a:rPr lang="zh-CN" altLang="en-US"/>
              <a:t> </a:t>
            </a:r>
            <a:r>
              <a:rPr lang="en-US" altLang="zh-CN"/>
              <a:t>2022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82B67-CC88-3749-94D4-A3A723F7B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ABFB-8E40-C44E-8BB5-7C0B2301F5DD}" type="slidenum">
              <a:rPr lang="en-CN" smtClean="0"/>
              <a:pPr/>
              <a:t>19</a:t>
            </a:fld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11ABC0-DFEA-984E-A567-F484C4D8AC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762" y="1187450"/>
            <a:ext cx="10087059" cy="5269497"/>
          </a:xfrm>
        </p:spPr>
        <p:txBody>
          <a:bodyPr/>
          <a:lstStyle/>
          <a:p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</a:p>
          <a:p>
            <a:pPr lvl="1"/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ready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never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again</a:t>
            </a:r>
          </a:p>
          <a:p>
            <a:pPr lvl="1"/>
            <a:r>
              <a:rPr lang="en-US" altLang="zh-CN" dirty="0"/>
              <a:t>Free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per-thread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allocated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</a:p>
          <a:p>
            <a:endParaRPr lang="en-US" dirty="0"/>
          </a:p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state?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US" altLang="zh-CN" dirty="0"/>
              <a:t>case: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removes</a:t>
            </a:r>
            <a:r>
              <a:rPr lang="zh-CN" altLang="en-US" dirty="0"/>
              <a:t> </a:t>
            </a:r>
            <a:r>
              <a:rPr lang="en-US" altLang="zh-CN" dirty="0"/>
              <a:t>itself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ready</a:t>
            </a:r>
            <a:r>
              <a:rPr lang="zh-CN" altLang="en-US" dirty="0"/>
              <a:t> </a:t>
            </a:r>
            <a:r>
              <a:rPr lang="en-US" altLang="zh-CN" dirty="0"/>
              <a:t>list,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interrupt</a:t>
            </a:r>
            <a:r>
              <a:rPr lang="zh-CN" altLang="en-US" dirty="0"/>
              <a:t> </a:t>
            </a:r>
            <a:r>
              <a:rPr lang="en-US" altLang="zh-CN" dirty="0"/>
              <a:t>occurs..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worse</a:t>
            </a:r>
            <a:r>
              <a:rPr lang="zh-CN" altLang="en-US" dirty="0"/>
              <a:t> </a:t>
            </a:r>
            <a:r>
              <a:rPr lang="en-US" altLang="zh-CN" dirty="0"/>
              <a:t>case: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frees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(stack),</a:t>
            </a:r>
            <a:r>
              <a:rPr lang="zh-CN" altLang="en-US" dirty="0"/>
              <a:t> </a:t>
            </a:r>
            <a:r>
              <a:rPr lang="en-US" altLang="zh-CN" dirty="0"/>
              <a:t>and..</a:t>
            </a:r>
          </a:p>
          <a:p>
            <a:r>
              <a:rPr lang="en-US" altLang="zh-CN" dirty="0"/>
              <a:t>Solution</a:t>
            </a:r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moves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TCB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ready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finished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</a:p>
          <a:p>
            <a:pPr lvl="1"/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other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finished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93D78-BF5A-9244-9EA1-E6497A1446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Implementing</a:t>
            </a:r>
            <a:r>
              <a:rPr lang="zh-CN" altLang="en-US" dirty="0"/>
              <a:t> </a:t>
            </a:r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7463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51F9E-63EE-9B47-94C5-E861CC9A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12878-2661-CE46-BFAA-748BA18B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Mengwei</a:t>
            </a:r>
            <a:r>
              <a:rPr lang="zh-CN" altLang="en-US"/>
              <a:t> </a:t>
            </a:r>
            <a:r>
              <a:rPr lang="en-US" altLang="zh-CN"/>
              <a:t>Xu</a:t>
            </a:r>
            <a:r>
              <a:rPr lang="zh-CN" altLang="en-US"/>
              <a:t> </a:t>
            </a:r>
            <a:r>
              <a:rPr lang="en-US" altLang="zh-CN"/>
              <a:t>@</a:t>
            </a:r>
            <a:r>
              <a:rPr lang="zh-CN" altLang="en-US"/>
              <a:t> </a:t>
            </a:r>
            <a:r>
              <a:rPr lang="en-US" altLang="zh-CN"/>
              <a:t>BUPT</a:t>
            </a:r>
            <a:r>
              <a:rPr lang="zh-CN" altLang="en-US"/>
              <a:t> </a:t>
            </a:r>
            <a:r>
              <a:rPr lang="en-US" altLang="zh-CN"/>
              <a:t>Fall</a:t>
            </a:r>
            <a:r>
              <a:rPr lang="zh-CN" altLang="en-US"/>
              <a:t> </a:t>
            </a:r>
            <a:r>
              <a:rPr lang="en-US" altLang="zh-CN"/>
              <a:t>2022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70F4-5B77-C14B-9812-5C61C396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ABFB-8E40-C44E-8BB5-7C0B2301F5DD}" type="slidenum">
              <a:rPr lang="en-CN" smtClean="0"/>
              <a:pPr/>
              <a:t>2</a:t>
            </a:fld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8BA60-3424-9443-8E8C-75E0C8673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763" y="1187450"/>
            <a:ext cx="10515600" cy="52802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000" dirty="0"/>
              <a:t>Bos Lab</a:t>
            </a:r>
          </a:p>
          <a:p>
            <a:pPr lvl="1">
              <a:lnSpc>
                <a:spcPct val="100000"/>
              </a:lnSpc>
            </a:pPr>
            <a:r>
              <a:rPr lang="zh-CN" altLang="en-US" sz="2600" dirty="0"/>
              <a:t>预备知识</a:t>
            </a:r>
            <a:endParaRPr lang="en-US" altLang="zh-CN" sz="2600" dirty="0"/>
          </a:p>
          <a:p>
            <a:pPr lvl="2">
              <a:lnSpc>
                <a:spcPct val="100000"/>
              </a:lnSpc>
            </a:pPr>
            <a:r>
              <a:rPr lang="en-US" altLang="zh-CN" sz="2200" dirty="0"/>
              <a:t>C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多文件编译 </a:t>
            </a:r>
            <a:r>
              <a:rPr lang="en-US" altLang="zh-CN" sz="2000" dirty="0"/>
              <a:t>.h/.c 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.h</a:t>
            </a:r>
            <a:r>
              <a:rPr lang="zh-CN" altLang="en-US" sz="2000" dirty="0"/>
              <a:t>中写结构体的定义，函数、全局变量的声明；注意</a:t>
            </a:r>
            <a:r>
              <a:rPr lang="en-US" altLang="zh-CN" sz="2000" dirty="0"/>
              <a:t>#ifdef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.c</a:t>
            </a:r>
            <a:r>
              <a:rPr lang="zh-CN" altLang="en-US" sz="2000" dirty="0"/>
              <a:t>中写函数、全局变量的定义</a:t>
            </a:r>
            <a:endParaRPr lang="en-US" altLang="zh-CN" sz="2000" dirty="0"/>
          </a:p>
          <a:p>
            <a:pPr lvl="2">
              <a:lnSpc>
                <a:spcPct val="100000"/>
              </a:lnSpc>
            </a:pPr>
            <a:r>
              <a:rPr lang="en-US" altLang="zh-CN" sz="2200" dirty="0" err="1"/>
              <a:t>Gcc</a:t>
            </a:r>
            <a:endParaRPr lang="en-US" altLang="zh-CN" sz="2200" dirty="0"/>
          </a:p>
          <a:p>
            <a:pPr lvl="3">
              <a:lnSpc>
                <a:spcPct val="100000"/>
              </a:lnSpc>
            </a:pPr>
            <a:r>
              <a:rPr lang="pt-BR" altLang="zh-CN" sz="2000" dirty="0"/>
              <a:t>gcc -m32 -O0 </a:t>
            </a:r>
            <a:r>
              <a:rPr lang="en-US" altLang="zh-CN" sz="2000" dirty="0"/>
              <a:t>(</a:t>
            </a:r>
            <a:r>
              <a:rPr lang="pt-BR" altLang="zh-CN" sz="2000" dirty="0"/>
              <a:t>-g) thread.c list.c context.S -o lab1 -DDEBUG</a:t>
            </a:r>
            <a:endParaRPr lang="en-US" altLang="zh-CN" sz="2000" dirty="0"/>
          </a:p>
          <a:p>
            <a:pPr lvl="2">
              <a:lnSpc>
                <a:spcPct val="100000"/>
              </a:lnSpc>
            </a:pPr>
            <a:r>
              <a:rPr lang="en-US" altLang="zh-CN" sz="2200" dirty="0" err="1"/>
              <a:t>Gdb</a:t>
            </a:r>
            <a:endParaRPr lang="en-US" altLang="zh-CN" sz="2200" dirty="0"/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基本用法：</a:t>
            </a:r>
            <a:r>
              <a:rPr lang="en-US" altLang="zh-CN" sz="2000" dirty="0"/>
              <a:t>b/r/c/n/s/</a:t>
            </a:r>
            <a:r>
              <a:rPr lang="en-US" altLang="zh-CN" sz="2000" dirty="0" err="1"/>
              <a:t>i</a:t>
            </a:r>
            <a:r>
              <a:rPr lang="en-US" altLang="zh-CN" sz="2000" dirty="0"/>
              <a:t>/help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命令行下的图形化：</a:t>
            </a:r>
            <a:r>
              <a:rPr lang="en-US" altLang="zh-CN" sz="2000" dirty="0" err="1"/>
              <a:t>ctrl+x</a:t>
            </a:r>
            <a:r>
              <a:rPr lang="en-US" altLang="zh-CN" sz="2000" dirty="0"/>
              <a:t> a </a:t>
            </a:r>
            <a:r>
              <a:rPr lang="en-US" altLang="zh-CN" sz="2000" dirty="0" err="1"/>
              <a:t>ctrl+x</a:t>
            </a:r>
            <a:r>
              <a:rPr lang="en-US" altLang="zh-CN" sz="2000" dirty="0"/>
              <a:t> o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同时查看多种信息：</a:t>
            </a:r>
            <a:r>
              <a:rPr lang="en-US" altLang="zh-CN" sz="2000" dirty="0"/>
              <a:t>layout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观察内存信息：</a:t>
            </a:r>
            <a:r>
              <a:rPr lang="en-US" altLang="zh-CN" sz="2000" dirty="0"/>
              <a:t>x/</a:t>
            </a:r>
            <a:r>
              <a:rPr lang="en-US" altLang="zh-CN" sz="2000" dirty="0" err="1"/>
              <a:t>Nx</a:t>
            </a:r>
            <a:r>
              <a:rPr lang="en-US" altLang="zh-CN" sz="2000" dirty="0"/>
              <a:t> </a:t>
            </a:r>
            <a:r>
              <a:rPr lang="en-US" altLang="zh-CN" sz="2000" dirty="0" err="1"/>
              <a:t>ptr</a:t>
            </a:r>
            <a:endParaRPr lang="en-US" altLang="zh-CN" sz="2000" dirty="0"/>
          </a:p>
          <a:p>
            <a:pPr lvl="3">
              <a:lnSpc>
                <a:spcPct val="100000"/>
              </a:lnSpc>
            </a:pPr>
            <a:endParaRPr lang="en-US" altLang="zh-CN" sz="20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600" dirty="0"/>
          </a:p>
          <a:p>
            <a:pPr lvl="1"/>
            <a:endParaRPr lang="en-US" dirty="0"/>
          </a:p>
          <a:p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C03CE5-2959-4F43-A100-7D2C4AAE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Jos Lab &amp; Bos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97808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A5F920-98C5-2C47-86A2-4A1C01FA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56A21-C717-3348-AC9E-A4D342726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 dirty="0"/>
              <a:t>Mengwei</a:t>
            </a:r>
            <a:r>
              <a:rPr lang="zh-CN" altLang="en-US" dirty="0"/>
              <a:t> </a:t>
            </a:r>
            <a:r>
              <a:rPr lang="en-US" altLang="zh-CN" dirty="0"/>
              <a:t>Xu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zh-CN" altLang="en-US" dirty="0"/>
              <a:t> </a:t>
            </a:r>
            <a:r>
              <a:rPr lang="en-US" altLang="zh-CN" dirty="0"/>
              <a:t>BUPT</a:t>
            </a:r>
            <a:r>
              <a:rPr lang="zh-CN" altLang="en-US" dirty="0"/>
              <a:t> </a:t>
            </a:r>
            <a:r>
              <a:rPr lang="en-US" altLang="zh-CN" dirty="0"/>
              <a:t>Fall</a:t>
            </a:r>
            <a:r>
              <a:rPr lang="zh-CN" altLang="en-US" dirty="0"/>
              <a:t> </a:t>
            </a:r>
            <a:r>
              <a:rPr lang="en-US" altLang="zh-CN" dirty="0"/>
              <a:t>2022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82B67-CC88-3749-94D4-A3A723F7B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ABFB-8E40-C44E-8BB5-7C0B2301F5DD}" type="slidenum">
              <a:rPr lang="en-CN" smtClean="0"/>
              <a:pPr/>
              <a:t>20</a:t>
            </a:fld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11ABC0-DFEA-984E-A567-F484C4D8AC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762" y="1187450"/>
            <a:ext cx="9822363" cy="5285539"/>
          </a:xfrm>
        </p:spPr>
        <p:txBody>
          <a:bodyPr>
            <a:normAutofit/>
          </a:bodyPr>
          <a:lstStyle/>
          <a:p>
            <a:r>
              <a:rPr lang="en-US" altLang="zh-CN" dirty="0"/>
              <a:t>(Voluntary)</a:t>
            </a:r>
            <a:r>
              <a:rPr lang="zh-CN" altLang="en-US" dirty="0"/>
              <a:t> </a:t>
            </a:r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</a:p>
          <a:p>
            <a:pPr lvl="1"/>
            <a:r>
              <a:rPr lang="en-US" altLang="zh-CN" dirty="0" err="1"/>
              <a:t>thread_yield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r>
              <a:rPr lang="en-US" altLang="zh-CN" dirty="0"/>
              <a:t>(Involuntary)</a:t>
            </a:r>
            <a:r>
              <a:rPr lang="zh-CN" altLang="en-US" dirty="0"/>
              <a:t> </a:t>
            </a:r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switch</a:t>
            </a:r>
          </a:p>
          <a:p>
            <a:pPr lvl="1"/>
            <a:r>
              <a:rPr lang="en-US" altLang="zh-CN" dirty="0"/>
              <a:t>Interrupts,</a:t>
            </a:r>
            <a:r>
              <a:rPr lang="zh-CN" altLang="en-US" dirty="0"/>
              <a:t> </a:t>
            </a:r>
            <a:r>
              <a:rPr lang="en-US" altLang="zh-CN" dirty="0"/>
              <a:t>exceptions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993D78-BF5A-9244-9EA1-E6497A1446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Implementing</a:t>
            </a:r>
            <a:r>
              <a:rPr lang="zh-CN" altLang="en-US" dirty="0"/>
              <a:t> </a:t>
            </a:r>
            <a:r>
              <a:rPr lang="en-US" altLang="zh-CN" dirty="0"/>
              <a:t>Kernel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97455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51F9E-63EE-9B47-94C5-E861CC9A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12878-2661-CE46-BFAA-748BA18B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Mengwei</a:t>
            </a:r>
            <a:r>
              <a:rPr lang="zh-CN" altLang="en-US"/>
              <a:t> </a:t>
            </a:r>
            <a:r>
              <a:rPr lang="en-US" altLang="zh-CN"/>
              <a:t>Xu</a:t>
            </a:r>
            <a:r>
              <a:rPr lang="zh-CN" altLang="en-US"/>
              <a:t> </a:t>
            </a:r>
            <a:r>
              <a:rPr lang="en-US" altLang="zh-CN"/>
              <a:t>@</a:t>
            </a:r>
            <a:r>
              <a:rPr lang="zh-CN" altLang="en-US"/>
              <a:t> </a:t>
            </a:r>
            <a:r>
              <a:rPr lang="en-US" altLang="zh-CN"/>
              <a:t>BUPT</a:t>
            </a:r>
            <a:r>
              <a:rPr lang="zh-CN" altLang="en-US"/>
              <a:t> </a:t>
            </a:r>
            <a:r>
              <a:rPr lang="en-US" altLang="zh-CN"/>
              <a:t>Fall</a:t>
            </a:r>
            <a:r>
              <a:rPr lang="zh-CN" altLang="en-US"/>
              <a:t> </a:t>
            </a:r>
            <a:r>
              <a:rPr lang="en-US" altLang="zh-CN"/>
              <a:t>2022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70F4-5B77-C14B-9812-5C61C396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ABFB-8E40-C44E-8BB5-7C0B2301F5DD}" type="slidenum">
              <a:rPr lang="en-CN" smtClean="0"/>
              <a:pPr/>
              <a:t>21</a:t>
            </a:fld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8BA60-3424-9443-8E8C-75E0C8673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763" y="1187451"/>
            <a:ext cx="10515600" cy="367938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altLang="zh-CN" sz="3000" dirty="0"/>
              <a:t>Bos Lab</a:t>
            </a:r>
          </a:p>
          <a:p>
            <a:pPr lvl="1">
              <a:lnSpc>
                <a:spcPct val="100000"/>
              </a:lnSpc>
            </a:pPr>
            <a:r>
              <a:rPr lang="zh-CN" altLang="en-US" sz="2600" dirty="0"/>
              <a:t>操作系统</a:t>
            </a:r>
            <a:endParaRPr lang="en-US" altLang="zh-CN" sz="2600" dirty="0"/>
          </a:p>
          <a:p>
            <a:pPr lvl="2">
              <a:lnSpc>
                <a:spcPct val="100000"/>
              </a:lnSpc>
            </a:pPr>
            <a:r>
              <a:rPr lang="zh-CN" altLang="en-US" dirty="0"/>
              <a:t>数据结构</a:t>
            </a:r>
            <a:endParaRPr lang="en-US" altLang="zh-CN" dirty="0"/>
          </a:p>
          <a:p>
            <a:pPr lvl="3">
              <a:lnSpc>
                <a:spcPct val="100000"/>
              </a:lnSpc>
            </a:pPr>
            <a:r>
              <a:rPr lang="en-US" altLang="zh-CN" dirty="0"/>
              <a:t>Thread </a:t>
            </a:r>
            <a:r>
              <a:rPr lang="en-US" altLang="zh-CN" dirty="0" err="1"/>
              <a:t>tcb</a:t>
            </a:r>
            <a:endParaRPr lang="en-US" altLang="zh-CN" dirty="0"/>
          </a:p>
          <a:p>
            <a:pPr lvl="3">
              <a:lnSpc>
                <a:spcPct val="100000"/>
              </a:lnSpc>
            </a:pPr>
            <a:r>
              <a:rPr lang="en-US" altLang="zh-CN" dirty="0"/>
              <a:t>Thread of list</a:t>
            </a:r>
          </a:p>
          <a:p>
            <a:pPr lvl="2">
              <a:lnSpc>
                <a:spcPct val="100000"/>
              </a:lnSpc>
            </a:pPr>
            <a:r>
              <a:rPr lang="zh-CN" altLang="en-US" dirty="0"/>
              <a:t>函数</a:t>
            </a:r>
            <a:endParaRPr lang="en-US" altLang="zh-CN" dirty="0"/>
          </a:p>
          <a:p>
            <a:pPr lvl="3">
              <a:lnSpc>
                <a:spcPct val="100000"/>
              </a:lnSpc>
            </a:pPr>
            <a:r>
              <a:rPr lang="en-US" altLang="zh-CN" dirty="0" err="1"/>
              <a:t>Thread_Create</a:t>
            </a:r>
            <a:endParaRPr lang="en-US" altLang="zh-CN" dirty="0"/>
          </a:p>
          <a:p>
            <a:pPr lvl="3">
              <a:lnSpc>
                <a:spcPct val="100000"/>
              </a:lnSpc>
            </a:pPr>
            <a:r>
              <a:rPr lang="en-US" altLang="zh-CN" dirty="0"/>
              <a:t>Schedule</a:t>
            </a:r>
          </a:p>
          <a:p>
            <a:pPr lvl="4">
              <a:lnSpc>
                <a:spcPct val="100000"/>
              </a:lnSpc>
            </a:pPr>
            <a:r>
              <a:rPr lang="en-US" altLang="zh-CN" dirty="0" err="1"/>
              <a:t>Pick_next_thread</a:t>
            </a:r>
            <a:endParaRPr lang="en-US" altLang="zh-CN" dirty="0"/>
          </a:p>
          <a:p>
            <a:pPr lvl="4">
              <a:lnSpc>
                <a:spcPct val="100000"/>
              </a:lnSpc>
            </a:pPr>
            <a:r>
              <a:rPr lang="en-US" altLang="zh-CN" dirty="0" err="1"/>
              <a:t>Context_switch</a:t>
            </a:r>
            <a:endParaRPr lang="en-US" altLang="zh-CN" dirty="0"/>
          </a:p>
          <a:p>
            <a:pPr lvl="3">
              <a:lnSpc>
                <a:spcPct val="100000"/>
              </a:lnSpc>
            </a:pPr>
            <a:r>
              <a:rPr lang="en-US" altLang="zh-CN" dirty="0" err="1"/>
              <a:t>Thread_join</a:t>
            </a:r>
            <a:endParaRPr lang="en-US" altLang="zh-CN" dirty="0"/>
          </a:p>
          <a:p>
            <a:pPr lvl="4">
              <a:lnSpc>
                <a:spcPct val="100000"/>
              </a:lnSpc>
            </a:pPr>
            <a:r>
              <a:rPr lang="en-US" altLang="zh-CN" dirty="0"/>
              <a:t>Schedule and free resources</a:t>
            </a:r>
          </a:p>
          <a:p>
            <a:pPr lvl="3">
              <a:lnSpc>
                <a:spcPct val="100000"/>
              </a:lnSpc>
            </a:pPr>
            <a:endParaRPr lang="en-US" altLang="zh-CN" dirty="0"/>
          </a:p>
          <a:p>
            <a:pPr lvl="3">
              <a:lnSpc>
                <a:spcPct val="100000"/>
              </a:lnSpc>
            </a:pPr>
            <a:endParaRPr lang="en-US" altLang="zh-CN" dirty="0"/>
          </a:p>
          <a:p>
            <a:pPr lvl="3">
              <a:lnSpc>
                <a:spcPct val="100000"/>
              </a:lnSpc>
            </a:pPr>
            <a:endParaRPr lang="en-US" altLang="zh-CN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600" dirty="0"/>
          </a:p>
          <a:p>
            <a:pPr lvl="1"/>
            <a:endParaRPr lang="en-US" dirty="0"/>
          </a:p>
          <a:p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C03CE5-2959-4F43-A100-7D2C4AAE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Jos Lab &amp; Bos Lab</a:t>
            </a:r>
            <a:endParaRPr lang="en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C0D036-0C89-4773-9245-11DEFA8C4C8A}"/>
              </a:ext>
            </a:extLst>
          </p:cNvPr>
          <p:cNvSpPr txBox="1"/>
          <p:nvPr/>
        </p:nvSpPr>
        <p:spPr>
          <a:xfrm>
            <a:off x="336894" y="4933551"/>
            <a:ext cx="1138582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thread_create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(*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thread_fn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idle_thread_create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(*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thread_fn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schedule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pick_next_thread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context_switch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thread_context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thread_context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threads_join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32736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51F9E-63EE-9B47-94C5-E861CC9A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12878-2661-CE46-BFAA-748BA18B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Mengwei</a:t>
            </a:r>
            <a:r>
              <a:rPr lang="zh-CN" altLang="en-US"/>
              <a:t> </a:t>
            </a:r>
            <a:r>
              <a:rPr lang="en-US" altLang="zh-CN"/>
              <a:t>Xu</a:t>
            </a:r>
            <a:r>
              <a:rPr lang="zh-CN" altLang="en-US"/>
              <a:t> </a:t>
            </a:r>
            <a:r>
              <a:rPr lang="en-US" altLang="zh-CN"/>
              <a:t>@</a:t>
            </a:r>
            <a:r>
              <a:rPr lang="zh-CN" altLang="en-US"/>
              <a:t> </a:t>
            </a:r>
            <a:r>
              <a:rPr lang="en-US" altLang="zh-CN"/>
              <a:t>BUPT</a:t>
            </a:r>
            <a:r>
              <a:rPr lang="zh-CN" altLang="en-US"/>
              <a:t> </a:t>
            </a:r>
            <a:r>
              <a:rPr lang="en-US" altLang="zh-CN"/>
              <a:t>Fall</a:t>
            </a:r>
            <a:r>
              <a:rPr lang="zh-CN" altLang="en-US"/>
              <a:t> </a:t>
            </a:r>
            <a:r>
              <a:rPr lang="en-US" altLang="zh-CN"/>
              <a:t>2022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70F4-5B77-C14B-9812-5C61C396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ABFB-8E40-C44E-8BB5-7C0B2301F5DD}" type="slidenum">
              <a:rPr lang="en-CN" smtClean="0"/>
              <a:pPr/>
              <a:t>22</a:t>
            </a:fld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8BA60-3424-9443-8E8C-75E0C8673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763" y="1187451"/>
            <a:ext cx="10515600" cy="36793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000" dirty="0"/>
              <a:t>Bos Lab</a:t>
            </a:r>
          </a:p>
          <a:p>
            <a:pPr lvl="1">
              <a:lnSpc>
                <a:spcPct val="100000"/>
              </a:lnSpc>
            </a:pPr>
            <a:r>
              <a:rPr lang="en-US" altLang="zh-CN" sz="2600" dirty="0"/>
              <a:t>Tips</a:t>
            </a:r>
          </a:p>
          <a:p>
            <a:pPr lvl="2">
              <a:lnSpc>
                <a:spcPct val="100000"/>
              </a:lnSpc>
            </a:pPr>
            <a:r>
              <a:rPr lang="zh-CN" altLang="en-US" sz="2200" dirty="0"/>
              <a:t>上下文切换</a:t>
            </a:r>
            <a:endParaRPr lang="en-US" altLang="zh-CN" sz="2200" dirty="0"/>
          </a:p>
          <a:p>
            <a:pPr lvl="2">
              <a:lnSpc>
                <a:spcPct val="100000"/>
              </a:lnSpc>
            </a:pPr>
            <a:r>
              <a:rPr lang="en-US" altLang="zh-CN" sz="2200" dirty="0"/>
              <a:t>Malloc</a:t>
            </a:r>
            <a:r>
              <a:rPr lang="zh-CN" altLang="en-US" sz="2200" dirty="0"/>
              <a:t>和</a:t>
            </a:r>
            <a:r>
              <a:rPr lang="en-US" altLang="zh-CN" sz="2200" dirty="0"/>
              <a:t>free</a:t>
            </a:r>
            <a:r>
              <a:rPr lang="zh-CN" altLang="en-US" sz="2200" dirty="0"/>
              <a:t>出现段错误考虑栈对齐</a:t>
            </a:r>
            <a:endParaRPr lang="en-US" altLang="zh-CN" sz="2200" dirty="0"/>
          </a:p>
          <a:p>
            <a:pPr lvl="2">
              <a:lnSpc>
                <a:spcPct val="100000"/>
              </a:lnSpc>
            </a:pPr>
            <a:r>
              <a:rPr lang="zh-CN" altLang="en-US" sz="2200" dirty="0"/>
              <a:t>记得切回主</a:t>
            </a:r>
            <a:r>
              <a:rPr lang="en-US" altLang="zh-CN" sz="2200" dirty="0"/>
              <a:t>idle</a:t>
            </a:r>
            <a:r>
              <a:rPr lang="zh-CN" altLang="en-US" sz="2200" dirty="0"/>
              <a:t>进程</a:t>
            </a: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dirty="0"/>
          </a:p>
          <a:p>
            <a:pPr lvl="3">
              <a:lnSpc>
                <a:spcPct val="100000"/>
              </a:lnSpc>
            </a:pPr>
            <a:endParaRPr lang="en-US" altLang="zh-CN" dirty="0"/>
          </a:p>
          <a:p>
            <a:pPr lvl="3">
              <a:lnSpc>
                <a:spcPct val="100000"/>
              </a:lnSpc>
            </a:pPr>
            <a:endParaRPr lang="en-US" altLang="zh-CN" dirty="0"/>
          </a:p>
          <a:p>
            <a:pPr lvl="3">
              <a:lnSpc>
                <a:spcPct val="100000"/>
              </a:lnSpc>
            </a:pPr>
            <a:endParaRPr lang="en-US" altLang="zh-CN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600" dirty="0"/>
          </a:p>
          <a:p>
            <a:pPr lvl="1"/>
            <a:endParaRPr lang="en-US" dirty="0"/>
          </a:p>
          <a:p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C03CE5-2959-4F43-A100-7D2C4AAE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Jos Lab &amp; Bos Lab</a:t>
            </a:r>
            <a:endParaRPr lang="en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BDB634-DA8D-4726-9851-50D60B02F0DB}"/>
              </a:ext>
            </a:extLst>
          </p:cNvPr>
          <p:cNvSpPr txBox="1"/>
          <p:nvPr/>
        </p:nvSpPr>
        <p:spPr>
          <a:xfrm>
            <a:off x="7649117" y="1700231"/>
            <a:ext cx="3728805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context_switch</a:t>
            </a:r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movl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(%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esp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%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ebx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movl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(%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esp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%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ecx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movl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esp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(%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ebx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movl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ebp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(%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ebx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movl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esi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(%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ebx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movl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edi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(%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ebx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movl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(%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ecx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%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esp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movl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(%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ecx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%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ebp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movl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(%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ecx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%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esi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movl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(%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ecx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%</a:t>
            </a:r>
            <a:r>
              <a:rPr lang="en-US" altLang="zh-CN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edi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ret</a:t>
            </a:r>
          </a:p>
        </p:txBody>
      </p:sp>
    </p:spTree>
    <p:extLst>
      <p:ext uri="{BB962C8B-B14F-4D97-AF65-F5344CB8AC3E}">
        <p14:creationId xmlns:p14="http://schemas.microsoft.com/office/powerpoint/2010/main" val="2017783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51F9E-63EE-9B47-94C5-E861CC9A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12878-2661-CE46-BFAA-748BA18B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Mengwei</a:t>
            </a:r>
            <a:r>
              <a:rPr lang="zh-CN" altLang="en-US"/>
              <a:t> </a:t>
            </a:r>
            <a:r>
              <a:rPr lang="en-US" altLang="zh-CN"/>
              <a:t>Xu</a:t>
            </a:r>
            <a:r>
              <a:rPr lang="zh-CN" altLang="en-US"/>
              <a:t> </a:t>
            </a:r>
            <a:r>
              <a:rPr lang="en-US" altLang="zh-CN"/>
              <a:t>@</a:t>
            </a:r>
            <a:r>
              <a:rPr lang="zh-CN" altLang="en-US"/>
              <a:t> </a:t>
            </a:r>
            <a:r>
              <a:rPr lang="en-US" altLang="zh-CN"/>
              <a:t>BUPT</a:t>
            </a:r>
            <a:r>
              <a:rPr lang="zh-CN" altLang="en-US"/>
              <a:t> </a:t>
            </a:r>
            <a:r>
              <a:rPr lang="en-US" altLang="zh-CN"/>
              <a:t>Fall</a:t>
            </a:r>
            <a:r>
              <a:rPr lang="zh-CN" altLang="en-US"/>
              <a:t> </a:t>
            </a:r>
            <a:r>
              <a:rPr lang="en-US" altLang="zh-CN"/>
              <a:t>2022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70F4-5B77-C14B-9812-5C61C396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ABFB-8E40-C44E-8BB5-7C0B2301F5DD}" type="slidenum">
              <a:rPr lang="en-CN" smtClean="0"/>
              <a:pPr/>
              <a:t>3</a:t>
            </a:fld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8BA60-3424-9443-8E8C-75E0C8673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763" y="1187450"/>
            <a:ext cx="10515600" cy="52802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000" dirty="0"/>
              <a:t>Bos Lab</a:t>
            </a:r>
          </a:p>
          <a:p>
            <a:pPr lvl="1">
              <a:lnSpc>
                <a:spcPct val="100000"/>
              </a:lnSpc>
            </a:pPr>
            <a:r>
              <a:rPr lang="zh-CN" altLang="en-US" sz="2600" dirty="0"/>
              <a:t>预备知识</a:t>
            </a:r>
            <a:endParaRPr lang="en-US" altLang="zh-CN" sz="2600" dirty="0"/>
          </a:p>
          <a:p>
            <a:pPr lvl="2">
              <a:lnSpc>
                <a:spcPct val="100000"/>
              </a:lnSpc>
            </a:pPr>
            <a:r>
              <a:rPr lang="en-US" altLang="zh-CN" sz="2200" dirty="0"/>
              <a:t>C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多文件编译 </a:t>
            </a:r>
            <a:r>
              <a:rPr lang="en-US" altLang="zh-CN" sz="2000" dirty="0"/>
              <a:t>.h/.c 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.h</a:t>
            </a:r>
            <a:r>
              <a:rPr lang="zh-CN" altLang="en-US" sz="2000" dirty="0"/>
              <a:t>中写结构体的定义，函数、全局变量的声明；注意</a:t>
            </a:r>
            <a:r>
              <a:rPr lang="en-US" altLang="zh-CN" sz="2000" dirty="0"/>
              <a:t>#ifdef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.c</a:t>
            </a:r>
            <a:r>
              <a:rPr lang="zh-CN" altLang="en-US" sz="2000" dirty="0"/>
              <a:t>中写函数、全局变量的定义</a:t>
            </a:r>
            <a:endParaRPr lang="en-US" altLang="zh-CN" sz="2000" dirty="0"/>
          </a:p>
          <a:p>
            <a:pPr lvl="2">
              <a:lnSpc>
                <a:spcPct val="100000"/>
              </a:lnSpc>
            </a:pPr>
            <a:r>
              <a:rPr lang="en-US" altLang="zh-CN" sz="2200" dirty="0" err="1"/>
              <a:t>Gcc</a:t>
            </a:r>
            <a:endParaRPr lang="en-US" altLang="zh-CN" sz="2200" dirty="0"/>
          </a:p>
          <a:p>
            <a:pPr lvl="3">
              <a:lnSpc>
                <a:spcPct val="100000"/>
              </a:lnSpc>
            </a:pPr>
            <a:r>
              <a:rPr lang="pt-BR" altLang="zh-CN" sz="2000" dirty="0"/>
              <a:t>gcc -m32 -O0 </a:t>
            </a:r>
            <a:r>
              <a:rPr lang="en-US" altLang="zh-CN" sz="2000" dirty="0"/>
              <a:t>(</a:t>
            </a:r>
            <a:r>
              <a:rPr lang="pt-BR" altLang="zh-CN" sz="2000" dirty="0"/>
              <a:t>-g) thread.c list.c context.S -o lab1</a:t>
            </a:r>
            <a:endParaRPr lang="en-US" altLang="zh-CN" sz="2000" dirty="0"/>
          </a:p>
          <a:p>
            <a:pPr lvl="2">
              <a:lnSpc>
                <a:spcPct val="100000"/>
              </a:lnSpc>
            </a:pPr>
            <a:r>
              <a:rPr lang="en-US" altLang="zh-CN" sz="2200" dirty="0" err="1"/>
              <a:t>Gdb</a:t>
            </a:r>
            <a:endParaRPr lang="en-US" altLang="zh-CN" sz="2200" dirty="0"/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基本用法：</a:t>
            </a:r>
            <a:r>
              <a:rPr lang="en-US" altLang="zh-CN" sz="2000" dirty="0"/>
              <a:t>b/r/n/s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命令行下的图形化：</a:t>
            </a:r>
            <a:r>
              <a:rPr lang="en-US" altLang="zh-CN" sz="2000" dirty="0" err="1"/>
              <a:t>ctrl+a</a:t>
            </a:r>
            <a:r>
              <a:rPr lang="en-US" altLang="zh-CN" sz="2000" dirty="0"/>
              <a:t> x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 err="1"/>
              <a:t>Vscode</a:t>
            </a:r>
            <a:r>
              <a:rPr lang="zh-CN" altLang="en-US" sz="2000" dirty="0"/>
              <a:t>下的图形化</a:t>
            </a:r>
            <a:endParaRPr lang="en-US" altLang="zh-CN" sz="2000" dirty="0"/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同时查看多种信息：</a:t>
            </a:r>
            <a:r>
              <a:rPr lang="en-US" altLang="zh-CN" sz="2000" dirty="0"/>
              <a:t>layout</a:t>
            </a:r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600" dirty="0"/>
          </a:p>
          <a:p>
            <a:pPr lvl="1"/>
            <a:endParaRPr lang="en-US" dirty="0"/>
          </a:p>
          <a:p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C03CE5-2959-4F43-A100-7D2C4AAE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Jos Lab &amp; Bos Lab</a:t>
            </a:r>
            <a:endParaRPr lang="en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F78B10-1468-4863-91F3-AFE1C7AE7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03" y="0"/>
            <a:ext cx="11038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27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51F9E-63EE-9B47-94C5-E861CC9A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12878-2661-CE46-BFAA-748BA18B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Mengwei</a:t>
            </a:r>
            <a:r>
              <a:rPr lang="zh-CN" altLang="en-US"/>
              <a:t> </a:t>
            </a:r>
            <a:r>
              <a:rPr lang="en-US" altLang="zh-CN"/>
              <a:t>Xu</a:t>
            </a:r>
            <a:r>
              <a:rPr lang="zh-CN" altLang="en-US"/>
              <a:t> </a:t>
            </a:r>
            <a:r>
              <a:rPr lang="en-US" altLang="zh-CN"/>
              <a:t>@</a:t>
            </a:r>
            <a:r>
              <a:rPr lang="zh-CN" altLang="en-US"/>
              <a:t> </a:t>
            </a:r>
            <a:r>
              <a:rPr lang="en-US" altLang="zh-CN"/>
              <a:t>BUPT</a:t>
            </a:r>
            <a:r>
              <a:rPr lang="zh-CN" altLang="en-US"/>
              <a:t> </a:t>
            </a:r>
            <a:r>
              <a:rPr lang="en-US" altLang="zh-CN"/>
              <a:t>Fall</a:t>
            </a:r>
            <a:r>
              <a:rPr lang="zh-CN" altLang="en-US"/>
              <a:t> </a:t>
            </a:r>
            <a:r>
              <a:rPr lang="en-US" altLang="zh-CN"/>
              <a:t>2022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70F4-5B77-C14B-9812-5C61C396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ABFB-8E40-C44E-8BB5-7C0B2301F5DD}" type="slidenum">
              <a:rPr lang="en-CN" smtClean="0"/>
              <a:pPr/>
              <a:t>4</a:t>
            </a:fld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8BA60-3424-9443-8E8C-75E0C8673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763" y="1187450"/>
            <a:ext cx="10515600" cy="52802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000" dirty="0"/>
              <a:t>Bos Lab</a:t>
            </a:r>
          </a:p>
          <a:p>
            <a:pPr lvl="1">
              <a:lnSpc>
                <a:spcPct val="100000"/>
              </a:lnSpc>
            </a:pPr>
            <a:r>
              <a:rPr lang="zh-CN" altLang="en-US" sz="2600" dirty="0"/>
              <a:t>预备知识</a:t>
            </a:r>
            <a:endParaRPr lang="en-US" altLang="zh-CN" sz="2600" dirty="0"/>
          </a:p>
          <a:p>
            <a:pPr lvl="2">
              <a:lnSpc>
                <a:spcPct val="100000"/>
              </a:lnSpc>
            </a:pPr>
            <a:r>
              <a:rPr lang="en-US" altLang="zh-CN" sz="2200" dirty="0"/>
              <a:t>C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多文件编译 </a:t>
            </a:r>
            <a:r>
              <a:rPr lang="en-US" altLang="zh-CN" sz="2000" dirty="0"/>
              <a:t>.h/.c 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.h</a:t>
            </a:r>
            <a:r>
              <a:rPr lang="zh-CN" altLang="en-US" sz="2000" dirty="0"/>
              <a:t>中写结构体的定义，函数、全局变量的声明；注意</a:t>
            </a:r>
            <a:r>
              <a:rPr lang="en-US" altLang="zh-CN" sz="2000" dirty="0"/>
              <a:t>#ifdef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.c</a:t>
            </a:r>
            <a:r>
              <a:rPr lang="zh-CN" altLang="en-US" sz="2000" dirty="0"/>
              <a:t>中写函数、全局变量的定义</a:t>
            </a:r>
            <a:endParaRPr lang="en-US" altLang="zh-CN" sz="2000" dirty="0"/>
          </a:p>
          <a:p>
            <a:pPr lvl="2">
              <a:lnSpc>
                <a:spcPct val="100000"/>
              </a:lnSpc>
            </a:pPr>
            <a:r>
              <a:rPr lang="en-US" altLang="zh-CN" sz="2200" dirty="0" err="1"/>
              <a:t>Gcc</a:t>
            </a:r>
            <a:endParaRPr lang="en-US" altLang="zh-CN" sz="2200" dirty="0"/>
          </a:p>
          <a:p>
            <a:pPr lvl="3">
              <a:lnSpc>
                <a:spcPct val="100000"/>
              </a:lnSpc>
            </a:pPr>
            <a:r>
              <a:rPr lang="pt-BR" altLang="zh-CN" sz="2000" dirty="0"/>
              <a:t>gcc -m32 -O0 </a:t>
            </a:r>
            <a:r>
              <a:rPr lang="en-US" altLang="zh-CN" sz="2000" dirty="0"/>
              <a:t>(</a:t>
            </a:r>
            <a:r>
              <a:rPr lang="pt-BR" altLang="zh-CN" sz="2000" dirty="0"/>
              <a:t>-g) thread.c list.c context.S -o lab1</a:t>
            </a:r>
            <a:endParaRPr lang="en-US" altLang="zh-CN" sz="2000" dirty="0"/>
          </a:p>
          <a:p>
            <a:pPr lvl="2">
              <a:lnSpc>
                <a:spcPct val="100000"/>
              </a:lnSpc>
            </a:pPr>
            <a:r>
              <a:rPr lang="en-US" altLang="zh-CN" sz="2200" dirty="0" err="1"/>
              <a:t>Gdb</a:t>
            </a:r>
            <a:endParaRPr lang="en-US" altLang="zh-CN" sz="2200" dirty="0"/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基本用法：</a:t>
            </a:r>
            <a:r>
              <a:rPr lang="en-US" altLang="zh-CN" sz="2000" dirty="0"/>
              <a:t>b/r/n/s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命令行下的图形化：</a:t>
            </a:r>
            <a:r>
              <a:rPr lang="en-US" altLang="zh-CN" sz="2000" dirty="0" err="1"/>
              <a:t>ctrl+a</a:t>
            </a:r>
            <a:r>
              <a:rPr lang="en-US" altLang="zh-CN" sz="2000" dirty="0"/>
              <a:t> x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 err="1"/>
              <a:t>Vscode</a:t>
            </a:r>
            <a:r>
              <a:rPr lang="zh-CN" altLang="en-US" sz="2000" dirty="0"/>
              <a:t>下的图形化</a:t>
            </a:r>
            <a:endParaRPr lang="en-US" altLang="zh-CN" sz="2000" dirty="0"/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同时查看多种信息：</a:t>
            </a:r>
            <a:r>
              <a:rPr lang="en-US" altLang="zh-CN" sz="2000" dirty="0"/>
              <a:t>layout</a:t>
            </a:r>
          </a:p>
          <a:p>
            <a:pPr lvl="3">
              <a:lnSpc>
                <a:spcPct val="100000"/>
              </a:lnSpc>
            </a:pPr>
            <a:endParaRPr lang="en-US" altLang="zh-CN" sz="20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600" dirty="0"/>
          </a:p>
          <a:p>
            <a:pPr lvl="1"/>
            <a:endParaRPr lang="en-US" dirty="0"/>
          </a:p>
          <a:p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C03CE5-2959-4F43-A100-7D2C4AAE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Jos Lab &amp; Bos Lab</a:t>
            </a:r>
            <a:endParaRPr lang="en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8A32566-221C-42A6-A47C-CD7179FF3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48" y="0"/>
            <a:ext cx="11289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16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51F9E-63EE-9B47-94C5-E861CC9A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12878-2661-CE46-BFAA-748BA18B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Mengwei</a:t>
            </a:r>
            <a:r>
              <a:rPr lang="zh-CN" altLang="en-US"/>
              <a:t> </a:t>
            </a:r>
            <a:r>
              <a:rPr lang="en-US" altLang="zh-CN"/>
              <a:t>Xu</a:t>
            </a:r>
            <a:r>
              <a:rPr lang="zh-CN" altLang="en-US"/>
              <a:t> </a:t>
            </a:r>
            <a:r>
              <a:rPr lang="en-US" altLang="zh-CN"/>
              <a:t>@</a:t>
            </a:r>
            <a:r>
              <a:rPr lang="zh-CN" altLang="en-US"/>
              <a:t> </a:t>
            </a:r>
            <a:r>
              <a:rPr lang="en-US" altLang="zh-CN"/>
              <a:t>BUPT</a:t>
            </a:r>
            <a:r>
              <a:rPr lang="zh-CN" altLang="en-US"/>
              <a:t> </a:t>
            </a:r>
            <a:r>
              <a:rPr lang="en-US" altLang="zh-CN"/>
              <a:t>Fall</a:t>
            </a:r>
            <a:r>
              <a:rPr lang="zh-CN" altLang="en-US"/>
              <a:t> </a:t>
            </a:r>
            <a:r>
              <a:rPr lang="en-US" altLang="zh-CN"/>
              <a:t>2022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70F4-5B77-C14B-9812-5C61C396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ABFB-8E40-C44E-8BB5-7C0B2301F5DD}" type="slidenum">
              <a:rPr lang="en-CN" smtClean="0"/>
              <a:pPr/>
              <a:t>5</a:t>
            </a:fld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8BA60-3424-9443-8E8C-75E0C8673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763" y="1187450"/>
            <a:ext cx="10515600" cy="52802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000" dirty="0"/>
              <a:t>Bos Lab</a:t>
            </a:r>
          </a:p>
          <a:p>
            <a:pPr lvl="1">
              <a:lnSpc>
                <a:spcPct val="100000"/>
              </a:lnSpc>
            </a:pPr>
            <a:r>
              <a:rPr lang="zh-CN" altLang="en-US" sz="2600" dirty="0"/>
              <a:t>预备知识</a:t>
            </a:r>
            <a:endParaRPr lang="en-US" altLang="zh-CN" sz="2600" dirty="0"/>
          </a:p>
          <a:p>
            <a:pPr lvl="2">
              <a:lnSpc>
                <a:spcPct val="100000"/>
              </a:lnSpc>
            </a:pPr>
            <a:r>
              <a:rPr lang="en-US" altLang="zh-CN" sz="2200" dirty="0"/>
              <a:t>C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多文件编译 </a:t>
            </a:r>
            <a:r>
              <a:rPr lang="en-US" altLang="zh-CN" sz="2000" dirty="0"/>
              <a:t>.h/.c 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.h</a:t>
            </a:r>
            <a:r>
              <a:rPr lang="zh-CN" altLang="en-US" sz="2000" dirty="0"/>
              <a:t>中写结构体的定义，函数、全局变量的声明；注意</a:t>
            </a:r>
            <a:r>
              <a:rPr lang="en-US" altLang="zh-CN" sz="2000" dirty="0"/>
              <a:t>#ifdef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.c</a:t>
            </a:r>
            <a:r>
              <a:rPr lang="zh-CN" altLang="en-US" sz="2000" dirty="0"/>
              <a:t>中写函数、全局变量的定义</a:t>
            </a:r>
            <a:endParaRPr lang="en-US" altLang="zh-CN" sz="2000" dirty="0"/>
          </a:p>
          <a:p>
            <a:pPr lvl="2">
              <a:lnSpc>
                <a:spcPct val="100000"/>
              </a:lnSpc>
            </a:pPr>
            <a:r>
              <a:rPr lang="en-US" altLang="zh-CN" sz="2200" dirty="0" err="1"/>
              <a:t>Gcc</a:t>
            </a:r>
            <a:endParaRPr lang="en-US" altLang="zh-CN" sz="2200" dirty="0"/>
          </a:p>
          <a:p>
            <a:pPr lvl="3">
              <a:lnSpc>
                <a:spcPct val="100000"/>
              </a:lnSpc>
            </a:pPr>
            <a:r>
              <a:rPr lang="pt-BR" altLang="zh-CN" sz="2000" dirty="0"/>
              <a:t>gcc -m32 -O0 </a:t>
            </a:r>
            <a:r>
              <a:rPr lang="en-US" altLang="zh-CN" sz="2000" dirty="0"/>
              <a:t>(</a:t>
            </a:r>
            <a:r>
              <a:rPr lang="pt-BR" altLang="zh-CN" sz="2000" dirty="0"/>
              <a:t>-g) thread.c list.c context.S -o lab1</a:t>
            </a:r>
            <a:endParaRPr lang="en-US" altLang="zh-CN" sz="2000" dirty="0"/>
          </a:p>
          <a:p>
            <a:pPr lvl="2">
              <a:lnSpc>
                <a:spcPct val="100000"/>
              </a:lnSpc>
            </a:pPr>
            <a:r>
              <a:rPr lang="en-US" altLang="zh-CN" sz="2200" dirty="0" err="1"/>
              <a:t>Gdb</a:t>
            </a:r>
            <a:endParaRPr lang="en-US" altLang="zh-CN" sz="2200" dirty="0"/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基本用法：</a:t>
            </a:r>
            <a:r>
              <a:rPr lang="en-US" altLang="zh-CN" sz="2000" dirty="0"/>
              <a:t>b/r/n/s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命令行下的图形化：</a:t>
            </a:r>
            <a:r>
              <a:rPr lang="en-US" altLang="zh-CN" sz="2000" dirty="0" err="1"/>
              <a:t>ctrl+a</a:t>
            </a:r>
            <a:r>
              <a:rPr lang="en-US" altLang="zh-CN" sz="2000" dirty="0"/>
              <a:t> x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 err="1"/>
              <a:t>Vscode</a:t>
            </a:r>
            <a:r>
              <a:rPr lang="zh-CN" altLang="en-US" sz="2000" dirty="0"/>
              <a:t>下的图形化</a:t>
            </a:r>
            <a:endParaRPr lang="en-US" altLang="zh-CN" sz="2000" dirty="0"/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同时查看多种信息：</a:t>
            </a:r>
            <a:r>
              <a:rPr lang="en-US" altLang="zh-CN" sz="2000" dirty="0"/>
              <a:t>layout</a:t>
            </a:r>
          </a:p>
          <a:p>
            <a:pPr lvl="3">
              <a:lnSpc>
                <a:spcPct val="100000"/>
              </a:lnSpc>
            </a:pPr>
            <a:endParaRPr lang="en-US" altLang="zh-CN" sz="20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600" dirty="0"/>
          </a:p>
          <a:p>
            <a:pPr lvl="1"/>
            <a:endParaRPr lang="en-US" dirty="0"/>
          </a:p>
          <a:p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C03CE5-2959-4F43-A100-7D2C4AAE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Jos Lab &amp; Bos Lab</a:t>
            </a:r>
            <a:endParaRPr lang="en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7E9B4C-9D63-4A44-94DB-0AB784CCB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76" y="0"/>
            <a:ext cx="11356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67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51F9E-63EE-9B47-94C5-E861CC9A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12878-2661-CE46-BFAA-748BA18B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Mengwei</a:t>
            </a:r>
            <a:r>
              <a:rPr lang="zh-CN" altLang="en-US"/>
              <a:t> </a:t>
            </a:r>
            <a:r>
              <a:rPr lang="en-US" altLang="zh-CN"/>
              <a:t>Xu</a:t>
            </a:r>
            <a:r>
              <a:rPr lang="zh-CN" altLang="en-US"/>
              <a:t> </a:t>
            </a:r>
            <a:r>
              <a:rPr lang="en-US" altLang="zh-CN"/>
              <a:t>@</a:t>
            </a:r>
            <a:r>
              <a:rPr lang="zh-CN" altLang="en-US"/>
              <a:t> </a:t>
            </a:r>
            <a:r>
              <a:rPr lang="en-US" altLang="zh-CN"/>
              <a:t>BUPT</a:t>
            </a:r>
            <a:r>
              <a:rPr lang="zh-CN" altLang="en-US"/>
              <a:t> </a:t>
            </a:r>
            <a:r>
              <a:rPr lang="en-US" altLang="zh-CN"/>
              <a:t>Fall</a:t>
            </a:r>
            <a:r>
              <a:rPr lang="zh-CN" altLang="en-US"/>
              <a:t> </a:t>
            </a:r>
            <a:r>
              <a:rPr lang="en-US" altLang="zh-CN"/>
              <a:t>2022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70F4-5B77-C14B-9812-5C61C396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ABFB-8E40-C44E-8BB5-7C0B2301F5DD}" type="slidenum">
              <a:rPr lang="en-CN" smtClean="0"/>
              <a:pPr/>
              <a:t>6</a:t>
            </a:fld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8BA60-3424-9443-8E8C-75E0C8673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763" y="1187450"/>
            <a:ext cx="10515600" cy="52802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000" dirty="0"/>
              <a:t>Bos Lab</a:t>
            </a:r>
          </a:p>
          <a:p>
            <a:pPr lvl="1">
              <a:lnSpc>
                <a:spcPct val="100000"/>
              </a:lnSpc>
            </a:pPr>
            <a:r>
              <a:rPr lang="zh-CN" altLang="en-US" sz="2600" dirty="0"/>
              <a:t>预备知识</a:t>
            </a:r>
            <a:endParaRPr lang="en-US" altLang="zh-CN" sz="2600" dirty="0"/>
          </a:p>
          <a:p>
            <a:pPr lvl="2">
              <a:lnSpc>
                <a:spcPct val="100000"/>
              </a:lnSpc>
            </a:pPr>
            <a:r>
              <a:rPr lang="en-US" altLang="zh-CN" sz="2200" dirty="0"/>
              <a:t>C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多文件编译 </a:t>
            </a:r>
            <a:r>
              <a:rPr lang="en-US" altLang="zh-CN" sz="2000" dirty="0"/>
              <a:t>.h/.c 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.h</a:t>
            </a:r>
            <a:r>
              <a:rPr lang="zh-CN" altLang="en-US" sz="2000" dirty="0"/>
              <a:t>中写结构体的定义，函数、全局变量的声明；注意</a:t>
            </a:r>
            <a:r>
              <a:rPr lang="en-US" altLang="zh-CN" sz="2000" dirty="0"/>
              <a:t>#ifdef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.c</a:t>
            </a:r>
            <a:r>
              <a:rPr lang="zh-CN" altLang="en-US" sz="2000" dirty="0"/>
              <a:t>中写函数、全局变量的定义</a:t>
            </a:r>
            <a:endParaRPr lang="en-US" altLang="zh-CN" sz="2000" dirty="0"/>
          </a:p>
          <a:p>
            <a:pPr lvl="2">
              <a:lnSpc>
                <a:spcPct val="100000"/>
              </a:lnSpc>
            </a:pPr>
            <a:r>
              <a:rPr lang="en-US" altLang="zh-CN" sz="2200" dirty="0" err="1"/>
              <a:t>Gcc</a:t>
            </a:r>
            <a:endParaRPr lang="en-US" altLang="zh-CN" sz="2200" dirty="0"/>
          </a:p>
          <a:p>
            <a:pPr lvl="3">
              <a:lnSpc>
                <a:spcPct val="100000"/>
              </a:lnSpc>
            </a:pPr>
            <a:r>
              <a:rPr lang="pt-BR" altLang="zh-CN" sz="2000" dirty="0"/>
              <a:t>gcc -m32 -O0 </a:t>
            </a:r>
            <a:r>
              <a:rPr lang="en-US" altLang="zh-CN" sz="2000" dirty="0"/>
              <a:t>(</a:t>
            </a:r>
            <a:r>
              <a:rPr lang="pt-BR" altLang="zh-CN" sz="2000" dirty="0"/>
              <a:t>-g) thread.c list.c context.S -o lab1</a:t>
            </a:r>
            <a:endParaRPr lang="en-US" altLang="zh-CN" sz="2000" dirty="0"/>
          </a:p>
          <a:p>
            <a:pPr lvl="2">
              <a:lnSpc>
                <a:spcPct val="100000"/>
              </a:lnSpc>
            </a:pPr>
            <a:r>
              <a:rPr lang="en-US" altLang="zh-CN" sz="2200" dirty="0" err="1"/>
              <a:t>Gdb</a:t>
            </a:r>
            <a:endParaRPr lang="en-US" altLang="zh-CN" sz="2200" dirty="0"/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基本用法：</a:t>
            </a:r>
            <a:r>
              <a:rPr lang="en-US" altLang="zh-CN" sz="2000" dirty="0"/>
              <a:t>b/r/n/s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命令行下的图形化：</a:t>
            </a:r>
            <a:r>
              <a:rPr lang="en-US" altLang="zh-CN" sz="2000" dirty="0" err="1"/>
              <a:t>ctrl+a</a:t>
            </a:r>
            <a:r>
              <a:rPr lang="en-US" altLang="zh-CN" sz="2000" dirty="0"/>
              <a:t> x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 err="1"/>
              <a:t>Vscode</a:t>
            </a:r>
            <a:r>
              <a:rPr lang="zh-CN" altLang="en-US" sz="2000" dirty="0"/>
              <a:t>下的图形化</a:t>
            </a:r>
            <a:endParaRPr lang="en-US" altLang="zh-CN" sz="2000" dirty="0"/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同时查看多种信息：</a:t>
            </a:r>
            <a:r>
              <a:rPr lang="en-US" altLang="zh-CN" sz="2000" dirty="0"/>
              <a:t>layout</a:t>
            </a:r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600" dirty="0"/>
          </a:p>
          <a:p>
            <a:pPr lvl="1"/>
            <a:endParaRPr lang="en-US" dirty="0"/>
          </a:p>
          <a:p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C03CE5-2959-4F43-A100-7D2C4AAE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Jos Lab &amp; Bos Lab</a:t>
            </a:r>
            <a:endParaRPr lang="en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4D8427-8B89-4423-8036-B71C04F37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45" y="0"/>
            <a:ext cx="11300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15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51F9E-63EE-9B47-94C5-E861CC9A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12878-2661-CE46-BFAA-748BA18B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Mengwei</a:t>
            </a:r>
            <a:r>
              <a:rPr lang="zh-CN" altLang="en-US"/>
              <a:t> </a:t>
            </a:r>
            <a:r>
              <a:rPr lang="en-US" altLang="zh-CN"/>
              <a:t>Xu</a:t>
            </a:r>
            <a:r>
              <a:rPr lang="zh-CN" altLang="en-US"/>
              <a:t> </a:t>
            </a:r>
            <a:r>
              <a:rPr lang="en-US" altLang="zh-CN"/>
              <a:t>@</a:t>
            </a:r>
            <a:r>
              <a:rPr lang="zh-CN" altLang="en-US"/>
              <a:t> </a:t>
            </a:r>
            <a:r>
              <a:rPr lang="en-US" altLang="zh-CN"/>
              <a:t>BUPT</a:t>
            </a:r>
            <a:r>
              <a:rPr lang="zh-CN" altLang="en-US"/>
              <a:t> </a:t>
            </a:r>
            <a:r>
              <a:rPr lang="en-US" altLang="zh-CN"/>
              <a:t>Fall</a:t>
            </a:r>
            <a:r>
              <a:rPr lang="zh-CN" altLang="en-US"/>
              <a:t> </a:t>
            </a:r>
            <a:r>
              <a:rPr lang="en-US" altLang="zh-CN"/>
              <a:t>2022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70F4-5B77-C14B-9812-5C61C396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ABFB-8E40-C44E-8BB5-7C0B2301F5DD}" type="slidenum">
              <a:rPr lang="en-CN" smtClean="0"/>
              <a:pPr/>
              <a:t>7</a:t>
            </a:fld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8BA60-3424-9443-8E8C-75E0C8673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763" y="1187450"/>
            <a:ext cx="10515600" cy="52802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000" dirty="0"/>
              <a:t>Bos Lab</a:t>
            </a:r>
          </a:p>
          <a:p>
            <a:pPr lvl="1">
              <a:lnSpc>
                <a:spcPct val="100000"/>
              </a:lnSpc>
            </a:pPr>
            <a:r>
              <a:rPr lang="zh-CN" altLang="en-US" sz="2600" dirty="0"/>
              <a:t>预备知识</a:t>
            </a:r>
            <a:endParaRPr lang="en-US" altLang="zh-CN" sz="2600" dirty="0"/>
          </a:p>
          <a:p>
            <a:pPr lvl="2">
              <a:lnSpc>
                <a:spcPct val="100000"/>
              </a:lnSpc>
            </a:pPr>
            <a:r>
              <a:rPr lang="en-US" altLang="zh-CN" sz="2200" dirty="0" err="1"/>
              <a:t>Gdb</a:t>
            </a:r>
            <a:endParaRPr lang="en-US" altLang="zh-CN" sz="2200" dirty="0"/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基本用法：</a:t>
            </a:r>
            <a:r>
              <a:rPr lang="en-US" altLang="zh-CN" sz="2000" dirty="0"/>
              <a:t>b/r/c/n/s/</a:t>
            </a:r>
            <a:r>
              <a:rPr lang="en-US" altLang="zh-CN" sz="2000" dirty="0" err="1"/>
              <a:t>i</a:t>
            </a:r>
            <a:r>
              <a:rPr lang="en-US" altLang="zh-CN" sz="2000" dirty="0"/>
              <a:t>/help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命令行下的图形化：</a:t>
            </a:r>
            <a:r>
              <a:rPr lang="en-US" altLang="zh-CN" sz="2000" dirty="0" err="1"/>
              <a:t>ctrl+x</a:t>
            </a:r>
            <a:r>
              <a:rPr lang="en-US" altLang="zh-CN" sz="2000" dirty="0"/>
              <a:t> a </a:t>
            </a:r>
            <a:r>
              <a:rPr lang="en-US" altLang="zh-CN" sz="2000" dirty="0" err="1"/>
              <a:t>ctrl+x</a:t>
            </a:r>
            <a:r>
              <a:rPr lang="en-US" altLang="zh-CN" sz="2000" dirty="0"/>
              <a:t> o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同时查看多种信息：</a:t>
            </a:r>
            <a:r>
              <a:rPr lang="en-US" altLang="zh-CN" sz="2000" dirty="0"/>
              <a:t>layout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观察内存信息：</a:t>
            </a:r>
            <a:r>
              <a:rPr lang="en-US" altLang="zh-CN" sz="2000" dirty="0"/>
              <a:t>x/</a:t>
            </a:r>
            <a:r>
              <a:rPr lang="en-US" altLang="zh-CN" sz="2000" dirty="0" err="1"/>
              <a:t>Nx</a:t>
            </a:r>
            <a:r>
              <a:rPr lang="en-US" altLang="zh-CN" sz="2000" dirty="0"/>
              <a:t> </a:t>
            </a:r>
            <a:r>
              <a:rPr lang="en-US" altLang="zh-CN" sz="2000" dirty="0" err="1"/>
              <a:t>ptr</a:t>
            </a:r>
            <a:endParaRPr lang="en-US" altLang="zh-CN" sz="2000" dirty="0"/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打印结构体：</a:t>
            </a:r>
            <a:r>
              <a:rPr lang="en-US" altLang="zh-CN" sz="2000" dirty="0"/>
              <a:t>p *(type) </a:t>
            </a:r>
            <a:r>
              <a:rPr lang="en-US" altLang="zh-CN" sz="2000" dirty="0" err="1"/>
              <a:t>ptr</a:t>
            </a:r>
            <a:r>
              <a:rPr lang="en-US" altLang="zh-CN" sz="2000" dirty="0"/>
              <a:t> (tab</a:t>
            </a:r>
            <a:r>
              <a:rPr lang="zh-CN" altLang="en-US" sz="2000" dirty="0"/>
              <a:t>补全</a:t>
            </a:r>
            <a:r>
              <a:rPr lang="en-US" altLang="zh-CN" sz="2000" dirty="0"/>
              <a:t>)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watchpoint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Record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Python</a:t>
            </a:r>
            <a:r>
              <a:rPr lang="zh-CN" altLang="en-US" sz="2000" dirty="0"/>
              <a:t>脚本</a:t>
            </a:r>
            <a:endParaRPr lang="en-US" altLang="zh-CN" sz="2000" dirty="0"/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……</a:t>
            </a:r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600" dirty="0"/>
          </a:p>
          <a:p>
            <a:pPr lvl="1"/>
            <a:endParaRPr lang="en-US" dirty="0"/>
          </a:p>
          <a:p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C03CE5-2959-4F43-A100-7D2C4AAE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Jos Lab &amp; Bos Lab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24716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51F9E-63EE-9B47-94C5-E861CC9A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12878-2661-CE46-BFAA-748BA18B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Mengwei</a:t>
            </a:r>
            <a:r>
              <a:rPr lang="zh-CN" altLang="en-US"/>
              <a:t> </a:t>
            </a:r>
            <a:r>
              <a:rPr lang="en-US" altLang="zh-CN"/>
              <a:t>Xu</a:t>
            </a:r>
            <a:r>
              <a:rPr lang="zh-CN" altLang="en-US"/>
              <a:t> </a:t>
            </a:r>
            <a:r>
              <a:rPr lang="en-US" altLang="zh-CN"/>
              <a:t>@</a:t>
            </a:r>
            <a:r>
              <a:rPr lang="zh-CN" altLang="en-US"/>
              <a:t> </a:t>
            </a:r>
            <a:r>
              <a:rPr lang="en-US" altLang="zh-CN"/>
              <a:t>BUPT</a:t>
            </a:r>
            <a:r>
              <a:rPr lang="zh-CN" altLang="en-US"/>
              <a:t> </a:t>
            </a:r>
            <a:r>
              <a:rPr lang="en-US" altLang="zh-CN"/>
              <a:t>Fall</a:t>
            </a:r>
            <a:r>
              <a:rPr lang="zh-CN" altLang="en-US"/>
              <a:t> </a:t>
            </a:r>
            <a:r>
              <a:rPr lang="en-US" altLang="zh-CN"/>
              <a:t>2022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70F4-5B77-C14B-9812-5C61C396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ABFB-8E40-C44E-8BB5-7C0B2301F5DD}" type="slidenum">
              <a:rPr lang="en-CN" smtClean="0"/>
              <a:pPr/>
              <a:t>8</a:t>
            </a:fld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8BA60-3424-9443-8E8C-75E0C8673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763" y="1187450"/>
            <a:ext cx="10515600" cy="52802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000" dirty="0"/>
              <a:t>Bos Lab</a:t>
            </a:r>
          </a:p>
          <a:p>
            <a:pPr lvl="1">
              <a:lnSpc>
                <a:spcPct val="100000"/>
              </a:lnSpc>
            </a:pPr>
            <a:r>
              <a:rPr lang="zh-CN" altLang="en-US" sz="2600" dirty="0"/>
              <a:t>预备知识</a:t>
            </a:r>
            <a:endParaRPr lang="en-US" altLang="zh-CN" sz="2600" dirty="0"/>
          </a:p>
          <a:p>
            <a:pPr lvl="2">
              <a:lnSpc>
                <a:spcPct val="100000"/>
              </a:lnSpc>
            </a:pPr>
            <a:r>
              <a:rPr lang="en-US" altLang="zh-CN" sz="2200" dirty="0" err="1"/>
              <a:t>Gdb</a:t>
            </a:r>
            <a:endParaRPr lang="en-US" altLang="zh-CN" sz="2200" dirty="0"/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基本用法：</a:t>
            </a:r>
            <a:r>
              <a:rPr lang="en-US" altLang="zh-CN" sz="2000" dirty="0"/>
              <a:t>b/r/c/n/s/</a:t>
            </a:r>
            <a:r>
              <a:rPr lang="en-US" altLang="zh-CN" sz="2000" dirty="0" err="1"/>
              <a:t>i</a:t>
            </a:r>
            <a:r>
              <a:rPr lang="en-US" altLang="zh-CN" sz="2000" dirty="0"/>
              <a:t>/help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命令行下的图形化：</a:t>
            </a:r>
            <a:r>
              <a:rPr lang="en-US" altLang="zh-CN" sz="2000" dirty="0" err="1"/>
              <a:t>ctrl+a</a:t>
            </a:r>
            <a:r>
              <a:rPr lang="en-US" altLang="zh-CN" sz="2000" dirty="0"/>
              <a:t> x (</a:t>
            </a:r>
            <a:r>
              <a:rPr lang="en-US" altLang="zh-CN" sz="2000" dirty="0" err="1"/>
              <a:t>vscode</a:t>
            </a:r>
            <a:r>
              <a:rPr lang="zh-CN" altLang="en-US" sz="2000" dirty="0"/>
              <a:t>下的图形化</a:t>
            </a:r>
            <a:r>
              <a:rPr lang="en-US" altLang="zh-CN" sz="2000" dirty="0"/>
              <a:t>)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同时查看多种信息：</a:t>
            </a:r>
            <a:r>
              <a:rPr lang="en-US" altLang="zh-CN" sz="2000" dirty="0"/>
              <a:t>layout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观察内存信息：</a:t>
            </a:r>
            <a:r>
              <a:rPr lang="en-US" altLang="zh-CN" sz="2000" dirty="0"/>
              <a:t>x/</a:t>
            </a:r>
            <a:r>
              <a:rPr lang="en-US" altLang="zh-CN" sz="2000" dirty="0" err="1"/>
              <a:t>Nx</a:t>
            </a:r>
            <a:r>
              <a:rPr lang="en-US" altLang="zh-CN" sz="2000" dirty="0"/>
              <a:t> </a:t>
            </a:r>
            <a:r>
              <a:rPr lang="en-US" altLang="zh-CN" sz="2000" dirty="0" err="1"/>
              <a:t>ptr</a:t>
            </a:r>
            <a:endParaRPr lang="en-US" altLang="zh-CN" sz="2000" dirty="0"/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打印结构体：</a:t>
            </a:r>
            <a:r>
              <a:rPr lang="en-US" altLang="zh-CN" sz="2000" dirty="0"/>
              <a:t>p (type) </a:t>
            </a:r>
            <a:r>
              <a:rPr lang="en-US" altLang="zh-CN" sz="2000" dirty="0" err="1"/>
              <a:t>ptr</a:t>
            </a:r>
            <a:r>
              <a:rPr lang="en-US" altLang="zh-CN" sz="2000" dirty="0"/>
              <a:t> (tab</a:t>
            </a:r>
            <a:r>
              <a:rPr lang="zh-CN" altLang="en-US" sz="2000" dirty="0"/>
              <a:t>补全</a:t>
            </a:r>
            <a:r>
              <a:rPr lang="en-US" altLang="zh-CN" sz="2000" dirty="0"/>
              <a:t>)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watchpoint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Record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Python</a:t>
            </a:r>
            <a:r>
              <a:rPr lang="zh-CN" altLang="en-US" sz="2000" dirty="0"/>
              <a:t>脚本</a:t>
            </a:r>
            <a:endParaRPr lang="en-US" altLang="zh-CN" sz="2000" dirty="0"/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……</a:t>
            </a:r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600" dirty="0"/>
          </a:p>
          <a:p>
            <a:pPr lvl="1"/>
            <a:endParaRPr lang="en-US" dirty="0"/>
          </a:p>
          <a:p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C03CE5-2959-4F43-A100-7D2C4AAE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Jos Lab &amp; Bos Lab</a:t>
            </a:r>
            <a:endParaRPr lang="en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7122B85-5FC1-4144-9E48-F4E146F87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877"/>
            <a:ext cx="12192000" cy="66802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C1B53F-4F25-4644-A48D-A00781775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539"/>
          <a:stretch/>
        </p:blipFill>
        <p:spPr>
          <a:xfrm>
            <a:off x="7235505" y="4994429"/>
            <a:ext cx="2982286" cy="67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45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51F9E-63EE-9B47-94C5-E861CC9A0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51447-3221-2F48-9A15-C33D8CDA902A}" type="datetime1">
              <a:rPr lang="en-US" smtClean="0"/>
              <a:t>10/23/2022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12878-2661-CE46-BFAA-748BA18B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N"/>
              <a:t>Mengwei</a:t>
            </a:r>
            <a:r>
              <a:rPr lang="zh-CN" altLang="en-US"/>
              <a:t> </a:t>
            </a:r>
            <a:r>
              <a:rPr lang="en-US" altLang="zh-CN"/>
              <a:t>Xu</a:t>
            </a:r>
            <a:r>
              <a:rPr lang="zh-CN" altLang="en-US"/>
              <a:t> </a:t>
            </a:r>
            <a:r>
              <a:rPr lang="en-US" altLang="zh-CN"/>
              <a:t>@</a:t>
            </a:r>
            <a:r>
              <a:rPr lang="zh-CN" altLang="en-US"/>
              <a:t> </a:t>
            </a:r>
            <a:r>
              <a:rPr lang="en-US" altLang="zh-CN"/>
              <a:t>BUPT</a:t>
            </a:r>
            <a:r>
              <a:rPr lang="zh-CN" altLang="en-US"/>
              <a:t> </a:t>
            </a:r>
            <a:r>
              <a:rPr lang="en-US" altLang="zh-CN"/>
              <a:t>Fall</a:t>
            </a:r>
            <a:r>
              <a:rPr lang="zh-CN" altLang="en-US"/>
              <a:t> </a:t>
            </a:r>
            <a:r>
              <a:rPr lang="en-US" altLang="zh-CN"/>
              <a:t>2022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F70F4-5B77-C14B-9812-5C61C396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1ABFB-8E40-C44E-8BB5-7C0B2301F5DD}" type="slidenum">
              <a:rPr lang="en-CN" smtClean="0"/>
              <a:pPr/>
              <a:t>9</a:t>
            </a:fld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8BA60-3424-9443-8E8C-75E0C8673A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763" y="1187450"/>
            <a:ext cx="10515600" cy="52802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3000" dirty="0"/>
              <a:t>Bos Lab</a:t>
            </a:r>
          </a:p>
          <a:p>
            <a:pPr lvl="1">
              <a:lnSpc>
                <a:spcPct val="100000"/>
              </a:lnSpc>
            </a:pPr>
            <a:r>
              <a:rPr lang="zh-CN" altLang="en-US" sz="2600" dirty="0"/>
              <a:t>预备知识</a:t>
            </a:r>
            <a:endParaRPr lang="en-US" altLang="zh-CN" sz="2600" dirty="0"/>
          </a:p>
          <a:p>
            <a:pPr lvl="2">
              <a:lnSpc>
                <a:spcPct val="100000"/>
              </a:lnSpc>
            </a:pPr>
            <a:r>
              <a:rPr lang="en-US" altLang="zh-CN" sz="2200" dirty="0" err="1"/>
              <a:t>Gdb</a:t>
            </a:r>
            <a:endParaRPr lang="en-US" altLang="zh-CN" sz="2200" dirty="0"/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基本用法：</a:t>
            </a:r>
            <a:r>
              <a:rPr lang="en-US" altLang="zh-CN" sz="2000" dirty="0"/>
              <a:t>b/r/c/n/s/</a:t>
            </a:r>
            <a:r>
              <a:rPr lang="en-US" altLang="zh-CN" sz="2000" dirty="0" err="1"/>
              <a:t>i</a:t>
            </a:r>
            <a:r>
              <a:rPr lang="en-US" altLang="zh-CN" sz="2000" dirty="0"/>
              <a:t>/help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命令行下的图形化：</a:t>
            </a:r>
            <a:r>
              <a:rPr lang="en-US" altLang="zh-CN" sz="2000" dirty="0" err="1"/>
              <a:t>ctrl+x</a:t>
            </a:r>
            <a:r>
              <a:rPr lang="en-US" altLang="zh-CN" sz="2000" dirty="0"/>
              <a:t> a </a:t>
            </a:r>
            <a:r>
              <a:rPr lang="en-US" altLang="zh-CN" sz="2000" dirty="0" err="1"/>
              <a:t>ctrl+x</a:t>
            </a:r>
            <a:r>
              <a:rPr lang="en-US" altLang="zh-CN" sz="2000" dirty="0"/>
              <a:t> o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同时查看多种信息：</a:t>
            </a:r>
            <a:r>
              <a:rPr lang="en-US" altLang="zh-CN" sz="2000" dirty="0"/>
              <a:t>layout</a:t>
            </a:r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观察内存信息：</a:t>
            </a:r>
            <a:r>
              <a:rPr lang="en-US" altLang="zh-CN" sz="2000" dirty="0"/>
              <a:t>x/</a:t>
            </a:r>
            <a:r>
              <a:rPr lang="en-US" altLang="zh-CN" sz="2000" dirty="0" err="1"/>
              <a:t>Nx</a:t>
            </a:r>
            <a:r>
              <a:rPr lang="en-US" altLang="zh-CN" sz="2000" dirty="0"/>
              <a:t> </a:t>
            </a:r>
            <a:r>
              <a:rPr lang="en-US" altLang="zh-CN" sz="2000" dirty="0" err="1"/>
              <a:t>ptr</a:t>
            </a:r>
            <a:endParaRPr lang="en-US" altLang="zh-CN" sz="2000" dirty="0"/>
          </a:p>
          <a:p>
            <a:pPr lvl="3">
              <a:lnSpc>
                <a:spcPct val="100000"/>
              </a:lnSpc>
            </a:pPr>
            <a:r>
              <a:rPr lang="zh-CN" altLang="en-US" sz="2000" dirty="0"/>
              <a:t>打印结构体：</a:t>
            </a:r>
            <a:r>
              <a:rPr lang="en-US" altLang="zh-CN" sz="2000" dirty="0"/>
              <a:t>p *(type) </a:t>
            </a:r>
            <a:r>
              <a:rPr lang="en-US" altLang="zh-CN" sz="2000" dirty="0" err="1"/>
              <a:t>ptr</a:t>
            </a:r>
            <a:r>
              <a:rPr lang="en-US" altLang="zh-CN" sz="2000" dirty="0"/>
              <a:t> (tab</a:t>
            </a:r>
            <a:r>
              <a:rPr lang="zh-CN" altLang="en-US" sz="2000" dirty="0"/>
              <a:t>补全</a:t>
            </a:r>
            <a:r>
              <a:rPr lang="en-US" altLang="zh-CN" sz="2000" dirty="0"/>
              <a:t>)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watchpoint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Record</a:t>
            </a:r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Python</a:t>
            </a:r>
            <a:r>
              <a:rPr lang="zh-CN" altLang="en-US" sz="2000" dirty="0"/>
              <a:t>脚本</a:t>
            </a:r>
            <a:endParaRPr lang="en-US" altLang="zh-CN" sz="2000" dirty="0"/>
          </a:p>
          <a:p>
            <a:pPr lvl="3">
              <a:lnSpc>
                <a:spcPct val="100000"/>
              </a:lnSpc>
            </a:pPr>
            <a:r>
              <a:rPr lang="en-US" altLang="zh-CN" sz="2000" dirty="0"/>
              <a:t>……</a:t>
            </a:r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2">
              <a:lnSpc>
                <a:spcPct val="100000"/>
              </a:lnSpc>
            </a:pPr>
            <a:endParaRPr lang="en-US" altLang="zh-CN" sz="2200" dirty="0"/>
          </a:p>
          <a:p>
            <a:pPr lvl="1">
              <a:lnSpc>
                <a:spcPct val="100000"/>
              </a:lnSpc>
            </a:pPr>
            <a:endParaRPr lang="en-US" altLang="zh-CN" sz="2600" dirty="0"/>
          </a:p>
          <a:p>
            <a:pPr lvl="1"/>
            <a:endParaRPr lang="en-US" dirty="0"/>
          </a:p>
          <a:p>
            <a:endParaRPr lang="en-C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C03CE5-2959-4F43-A100-7D2C4AAEB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Jos Lab &amp; Bos Lab</a:t>
            </a:r>
            <a:endParaRPr lang="en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33E9C1-AEDA-4F2B-88CF-5ADD5202E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70" y="0"/>
            <a:ext cx="11152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62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4103</TotalTime>
  <Words>1874</Words>
  <Application>Microsoft Office PowerPoint</Application>
  <PresentationFormat>宽屏</PresentationFormat>
  <Paragraphs>422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Gill Sans</vt:lpstr>
      <vt:lpstr>Gill Sans Light</vt:lpstr>
      <vt:lpstr>System Font Regular</vt:lpstr>
      <vt:lpstr>Arial</vt:lpstr>
      <vt:lpstr>Calibri</vt:lpstr>
      <vt:lpstr>Consolas</vt:lpstr>
      <vt:lpstr>Gill Sans MT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Mengwei</dc:creator>
  <cp:lastModifiedBy>hongyu li</cp:lastModifiedBy>
  <cp:revision>194</cp:revision>
  <dcterms:created xsi:type="dcterms:W3CDTF">2022-08-05T05:58:53Z</dcterms:created>
  <dcterms:modified xsi:type="dcterms:W3CDTF">2022-10-23T04:41:52Z</dcterms:modified>
</cp:coreProperties>
</file>